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358" r:id="rId2"/>
    <p:sldId id="359" r:id="rId3"/>
    <p:sldId id="372" r:id="rId4"/>
    <p:sldId id="361" r:id="rId5"/>
    <p:sldId id="363" r:id="rId6"/>
    <p:sldId id="364" r:id="rId7"/>
    <p:sldId id="362" r:id="rId8"/>
    <p:sldId id="272" r:id="rId9"/>
    <p:sldId id="284" r:id="rId10"/>
    <p:sldId id="366" r:id="rId11"/>
    <p:sldId id="337" r:id="rId12"/>
    <p:sldId id="370" r:id="rId13"/>
    <p:sldId id="371" r:id="rId14"/>
    <p:sldId id="375" r:id="rId15"/>
    <p:sldId id="339" r:id="rId16"/>
    <p:sldId id="389" r:id="rId17"/>
    <p:sldId id="295" r:id="rId18"/>
    <p:sldId id="342" r:id="rId19"/>
    <p:sldId id="289" r:id="rId20"/>
    <p:sldId id="338" r:id="rId21"/>
    <p:sldId id="290" r:id="rId22"/>
    <p:sldId id="376" r:id="rId23"/>
    <p:sldId id="386" r:id="rId24"/>
    <p:sldId id="328" r:id="rId25"/>
    <p:sldId id="352" r:id="rId26"/>
    <p:sldId id="291" r:id="rId27"/>
    <p:sldId id="341" r:id="rId28"/>
    <p:sldId id="329" r:id="rId29"/>
    <p:sldId id="350" r:id="rId30"/>
    <p:sldId id="379" r:id="rId31"/>
    <p:sldId id="380" r:id="rId32"/>
    <p:sldId id="381" r:id="rId33"/>
    <p:sldId id="345" r:id="rId34"/>
    <p:sldId id="377" r:id="rId35"/>
    <p:sldId id="354" r:id="rId36"/>
    <p:sldId id="335" r:id="rId37"/>
    <p:sldId id="279" r:id="rId38"/>
    <p:sldId id="388" r:id="rId39"/>
    <p:sldId id="378" r:id="rId40"/>
    <p:sldId id="398" r:id="rId41"/>
    <p:sldId id="385" r:id="rId42"/>
    <p:sldId id="387" r:id="rId43"/>
    <p:sldId id="382" r:id="rId44"/>
    <p:sldId id="384" r:id="rId45"/>
    <p:sldId id="383" r:id="rId46"/>
    <p:sldId id="374" r:id="rId47"/>
    <p:sldId id="373" r:id="rId48"/>
    <p:sldId id="327" r:id="rId49"/>
    <p:sldId id="356" r:id="rId50"/>
    <p:sldId id="397" r:id="rId51"/>
    <p:sldId id="399" r:id="rId52"/>
    <p:sldId id="391" r:id="rId53"/>
    <p:sldId id="393" r:id="rId54"/>
    <p:sldId id="394" r:id="rId55"/>
    <p:sldId id="395" r:id="rId56"/>
    <p:sldId id="396" r:id="rId57"/>
    <p:sldId id="357" r:id="rId58"/>
    <p:sldId id="331" r:id="rId59"/>
    <p:sldId id="348" r:id="rId60"/>
    <p:sldId id="297" r:id="rId61"/>
    <p:sldId id="299" r:id="rId62"/>
    <p:sldId id="276" r:id="rId63"/>
    <p:sldId id="303" r:id="rId64"/>
    <p:sldId id="304" r:id="rId65"/>
    <p:sldId id="305" r:id="rId66"/>
    <p:sldId id="322" r:id="rId67"/>
    <p:sldId id="292" r:id="rId68"/>
    <p:sldId id="332" r:id="rId69"/>
    <p:sldId id="333" r:id="rId70"/>
    <p:sldId id="334" r:id="rId71"/>
    <p:sldId id="347" r:id="rId72"/>
    <p:sldId id="367" r:id="rId73"/>
    <p:sldId id="368" r:id="rId7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6" autoAdjust="0"/>
    <p:restoredTop sz="93185" autoAdjust="0"/>
  </p:normalViewPr>
  <p:slideViewPr>
    <p:cSldViewPr>
      <p:cViewPr varScale="1">
        <p:scale>
          <a:sx n="102" d="100"/>
          <a:sy n="102" d="100"/>
        </p:scale>
        <p:origin x="7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22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F6C6D5-0620-4121-807C-90BB8F9A5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977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https://www.cia.gov/news-information/speeches-testimony/1999/dci_speech_072299.html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2128B4-DFCF-457C-A026-1BB57B30F01E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- 1.155 would be 1.2 </a:t>
            </a: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B2DD8D-C2E6-4271-AE3E-C546AB7EC765}" type="slidenum">
              <a:rPr lang="en-US" smtClean="0"/>
              <a:pPr eaLnBrk="1" hangingPunct="1"/>
              <a:t>65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US" smtClean="0"/>
              <a:t>There are lots of sources of error/uncertainty</a:t>
            </a:r>
          </a:p>
          <a:p>
            <a:pPr marL="171450" indent="-171450">
              <a:buFontTx/>
              <a:buChar char="-"/>
            </a:pPr>
            <a:r>
              <a:rPr lang="en-US" smtClean="0"/>
              <a:t>All we can do is understand them, maintain information on them, and communicate them as best we can</a:t>
            </a:r>
          </a:p>
          <a:p>
            <a:pPr marL="171450" indent="-171450">
              <a:buFontTx/>
              <a:buChar char="-"/>
            </a:pPr>
            <a:r>
              <a:rPr lang="en-US" smtClean="0"/>
              <a:t>Did you calibrate your instrument?</a:t>
            </a:r>
          </a:p>
          <a:p>
            <a:pPr marL="171450" indent="-171450">
              <a:buFontTx/>
              <a:buChar char="-"/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2B6C88-7A5D-4A16-8DAF-CDD2DE733FEC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9DFB72-701B-4C3B-B534-43BB9A030E41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What is the “length” of the coastline of China?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83E088-3656-4B2A-9161-0FC802ED0702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These are the formal terms, accuracy is often used to refer to uncertainty in general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605FAF-76ED-409E-87BD-72217D0324CE}" type="slidenum">
              <a:rPr lang="en-US" smtClean="0"/>
              <a:pPr eaLnBrk="1" hangingPunct="1"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57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AECDA05-B57D-4551-92D8-A3CB1B9205E6}" type="slidenum">
              <a:rPr lang="en-US" sz="1200"/>
              <a:pPr algn="r" eaLnBrk="1" hangingPunct="1"/>
              <a:t>26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S=(i.e., the sample-based estimate of the standard deviation of the population), </a:t>
            </a: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1206D2-A2C9-4E3C-BFC4-EC624537EB23}" type="slidenum">
              <a:rPr lang="en-US" smtClean="0"/>
              <a:pPr eaLnBrk="1" hangingPunct="1"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Precision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838740-B52A-47E3-B28C-E2E982BDFC4D}" type="slidenum">
              <a:rPr lang="en-US" smtClean="0"/>
              <a:pPr eaLnBrk="1" hangingPunct="1"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Best</a:t>
            </a:r>
            <a:r>
              <a:rPr lang="en-US" baseline="0" dirty="0" smtClean="0"/>
              <a:t> model can vary based on the application and the available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F461A5-E81A-45E9-AE1A-879770158FA9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4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8BA87-B2B0-423B-AC79-18365E95E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74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E1FB5-28D8-4DB1-841B-3425B314F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93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0"/>
            <a:ext cx="19812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0"/>
            <a:ext cx="57912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D6086-2E9F-4F95-A603-D7308F78B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49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219200"/>
            <a:ext cx="38862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38862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58B7A-04F0-48C9-B38E-DFEAD110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61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8149A-721B-4453-AE63-D7F073127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22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94013-251B-437B-AA70-25E8127E3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84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31F40-5CEC-47D5-A873-1F46DEC39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95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88293-86E9-4236-80CF-1C7054BCE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8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95507-B6DC-45DE-AC77-D31A84C80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66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BA1E4-B5E4-4D8D-BD5A-FF35EA169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9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4A75E-312F-4F3B-9243-4DF2754B7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0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B9C9B-1AE7-41CE-97C5-2427F0DA4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6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jan.ucc.nau.edu/~rcb7/namNm15.jpg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219200"/>
            <a:ext cx="7924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2514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3124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BD251BB-DCA0-42A5-8D76-1FFA73A57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stckchrt1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5" descr="macau-stone-map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1008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7" descr="img15walker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1008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9" descr="namNm15">
            <a:hlinkClick r:id="rId17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2325"/>
            <a:ext cx="990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1" descr="piri.jp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63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23" descr="ancient-greece-map-761459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0112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c/Standard_deviation_diagram.sv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gdc.gov/standards/projects/FGDC-standards-projects/accuracy/part3/chapter3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1219200" y="26988"/>
            <a:ext cx="7086600" cy="1470025"/>
          </a:xfrm>
        </p:spPr>
        <p:txBody>
          <a:bodyPr/>
          <a:lstStyle/>
          <a:p>
            <a:r>
              <a:rPr lang="en-US" smtClean="0"/>
              <a:t>Managing Uncertainty</a:t>
            </a:r>
          </a:p>
        </p:txBody>
      </p:sp>
      <p:sp>
        <p:nvSpPr>
          <p:cNvPr id="2051" name="Subtitle 4"/>
          <p:cNvSpPr>
            <a:spLocks noGrp="1"/>
          </p:cNvSpPr>
          <p:nvPr>
            <p:ph type="subTitle" idx="1"/>
          </p:nvPr>
        </p:nvSpPr>
        <p:spPr>
          <a:xfrm>
            <a:off x="1295400" y="1295400"/>
            <a:ext cx="6400800" cy="1752600"/>
          </a:xfrm>
        </p:spPr>
        <p:txBody>
          <a:bodyPr/>
          <a:lstStyle/>
          <a:p>
            <a:pPr algn="l"/>
            <a:r>
              <a:rPr lang="en-US" smtClean="0"/>
              <a:t>Geo580, Jim Graham</a:t>
            </a: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52625"/>
            <a:ext cx="6261100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Dimensions of Spatial Data</a:t>
            </a:r>
          </a:p>
        </p:txBody>
      </p:sp>
      <p:sp>
        <p:nvSpPr>
          <p:cNvPr id="1126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Space: </a:t>
            </a:r>
          </a:p>
          <a:p>
            <a:pPr lvl="1"/>
            <a:r>
              <a:rPr lang="en-US" smtClean="0"/>
              <a:t>Coordinate uncertainty</a:t>
            </a:r>
          </a:p>
          <a:p>
            <a:r>
              <a:rPr lang="en-US" smtClean="0"/>
              <a:t>Time: </a:t>
            </a:r>
          </a:p>
          <a:p>
            <a:pPr lvl="1"/>
            <a:r>
              <a:rPr lang="en-US" smtClean="0"/>
              <a:t>When collected? Drift?</a:t>
            </a:r>
          </a:p>
          <a:p>
            <a:r>
              <a:rPr lang="en-US" smtClean="0"/>
              <a:t>Attributes: </a:t>
            </a:r>
          </a:p>
          <a:p>
            <a:pPr lvl="1"/>
            <a:r>
              <a:rPr lang="en-US" smtClean="0"/>
              <a:t>Measurement uncertainty</a:t>
            </a:r>
          </a:p>
          <a:p>
            <a:r>
              <a:rPr lang="en-US" smtClean="0"/>
              <a:t>Relationships</a:t>
            </a:r>
          </a:p>
          <a:p>
            <a:pPr lvl="1"/>
            <a:r>
              <a:rPr lang="en-US" smtClean="0"/>
              <a:t>Topological errors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Polar Bears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Polar Bears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697913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3094038" y="6488113"/>
            <a:ext cx="6127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1"/>
              <a:t>Ursus maritimus </a:t>
            </a:r>
            <a:r>
              <a:rPr lang="en-US"/>
              <a:t>occurrences from GBIF.org, Jan 1</a:t>
            </a:r>
            <a:r>
              <a:rPr lang="en-US" baseline="30000"/>
              <a:t>st</a:t>
            </a:r>
            <a:r>
              <a:rPr lang="en-US"/>
              <a:t>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Coastline of China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3657600" cy="5638800"/>
          </a:xfrm>
        </p:spPr>
        <p:txBody>
          <a:bodyPr/>
          <a:lstStyle/>
          <a:p>
            <a:r>
              <a:rPr lang="en-US" smtClean="0"/>
              <a:t>1920</a:t>
            </a:r>
          </a:p>
          <a:p>
            <a:pPr lvl="1"/>
            <a:r>
              <a:rPr lang="en-US" smtClean="0"/>
              <a:t>9,000 km</a:t>
            </a:r>
          </a:p>
          <a:p>
            <a:r>
              <a:rPr lang="en-US" smtClean="0"/>
              <a:t>1950s</a:t>
            </a:r>
          </a:p>
          <a:p>
            <a:pPr lvl="1"/>
            <a:r>
              <a:rPr lang="en-US" smtClean="0"/>
              <a:t>11,000 km</a:t>
            </a:r>
          </a:p>
          <a:p>
            <a:r>
              <a:rPr lang="en-US" smtClean="0"/>
              <a:t>1960s</a:t>
            </a:r>
          </a:p>
          <a:p>
            <a:pPr lvl="1"/>
            <a:r>
              <a:rPr lang="en-US" smtClean="0"/>
              <a:t>14,000 km at scale of 1:100,000</a:t>
            </a:r>
          </a:p>
          <a:p>
            <a:pPr lvl="1"/>
            <a:r>
              <a:rPr lang="en-US" smtClean="0"/>
              <a:t>18,000 km at scale of 1:50,000</a:t>
            </a:r>
          </a:p>
          <a:p>
            <a:endParaRPr lang="en-US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0"/>
            <a:ext cx="233362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2667000"/>
            <a:ext cx="427672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Horsetooth Lake - Colorado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1143000"/>
            <a:ext cx="338772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3276600" cy="576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4319588" y="303213"/>
            <a:ext cx="1023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Inputs</a:t>
            </a: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1479550" y="2055813"/>
            <a:ext cx="1928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Gross Errors</a:t>
            </a: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6224588" y="2108200"/>
            <a:ext cx="2339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Accuracy (Bias)</a:t>
            </a: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4105275" y="2055813"/>
            <a:ext cx="1452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Precision</a:t>
            </a: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5791200" y="4572000"/>
            <a:ext cx="3163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Remove/Compensate</a:t>
            </a:r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4132263" y="3333750"/>
            <a:ext cx="1382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Estimate</a:t>
            </a:r>
          </a:p>
        </p:txBody>
      </p:sp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4152900" y="4602163"/>
            <a:ext cx="1349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Maintain</a:t>
            </a:r>
          </a:p>
        </p:txBody>
      </p:sp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1752600" y="3279775"/>
            <a:ext cx="1382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Estimate</a:t>
            </a:r>
          </a:p>
        </p:txBody>
      </p:sp>
      <p:sp>
        <p:nvSpPr>
          <p:cNvPr id="16394" name="TextBox 11"/>
          <p:cNvSpPr txBox="1">
            <a:spLocks noChangeArrowheads="1"/>
          </p:cNvSpPr>
          <p:nvPr/>
        </p:nvSpPr>
        <p:spPr bwMode="auto">
          <a:xfrm>
            <a:off x="1771650" y="4584700"/>
            <a:ext cx="1331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Remove</a:t>
            </a:r>
          </a:p>
        </p:txBody>
      </p:sp>
      <p:sp>
        <p:nvSpPr>
          <p:cNvPr id="16395" name="TextBox 12"/>
          <p:cNvSpPr txBox="1">
            <a:spLocks noChangeArrowheads="1"/>
          </p:cNvSpPr>
          <p:nvPr/>
        </p:nvSpPr>
        <p:spPr bwMode="auto">
          <a:xfrm>
            <a:off x="6681788" y="3368675"/>
            <a:ext cx="1382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Estimate</a:t>
            </a:r>
          </a:p>
        </p:txBody>
      </p:sp>
      <p:sp>
        <p:nvSpPr>
          <p:cNvPr id="16396" name="TextBox 14"/>
          <p:cNvSpPr txBox="1">
            <a:spLocks noChangeArrowheads="1"/>
          </p:cNvSpPr>
          <p:nvPr/>
        </p:nvSpPr>
        <p:spPr bwMode="auto">
          <a:xfrm>
            <a:off x="4268788" y="5967413"/>
            <a:ext cx="1109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Report</a:t>
            </a:r>
          </a:p>
        </p:txBody>
      </p:sp>
      <p:cxnSp>
        <p:nvCxnSpPr>
          <p:cNvPr id="17" name="Straight Arrow Connector 16"/>
          <p:cNvCxnSpPr>
            <a:stCxn id="16386" idx="2"/>
            <a:endCxn id="16389" idx="0"/>
          </p:cNvCxnSpPr>
          <p:nvPr/>
        </p:nvCxnSpPr>
        <p:spPr>
          <a:xfrm>
            <a:off x="4832350" y="763588"/>
            <a:ext cx="0" cy="129222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6386" idx="2"/>
            <a:endCxn id="16388" idx="0"/>
          </p:cNvCxnSpPr>
          <p:nvPr/>
        </p:nvCxnSpPr>
        <p:spPr>
          <a:xfrm>
            <a:off x="4832350" y="763588"/>
            <a:ext cx="2562225" cy="134461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386" idx="2"/>
            <a:endCxn id="16387" idx="0"/>
          </p:cNvCxnSpPr>
          <p:nvPr/>
        </p:nvCxnSpPr>
        <p:spPr>
          <a:xfrm flipH="1">
            <a:off x="2443163" y="763588"/>
            <a:ext cx="2389187" cy="129222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6389" idx="2"/>
            <a:endCxn id="16391" idx="0"/>
          </p:cNvCxnSpPr>
          <p:nvPr/>
        </p:nvCxnSpPr>
        <p:spPr>
          <a:xfrm flipH="1">
            <a:off x="4822825" y="2517775"/>
            <a:ext cx="9525" cy="81597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6388" idx="2"/>
            <a:endCxn id="16395" idx="0"/>
          </p:cNvCxnSpPr>
          <p:nvPr/>
        </p:nvCxnSpPr>
        <p:spPr>
          <a:xfrm flipH="1">
            <a:off x="7373938" y="2570163"/>
            <a:ext cx="20637" cy="79851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6387" idx="2"/>
            <a:endCxn id="16393" idx="0"/>
          </p:cNvCxnSpPr>
          <p:nvPr/>
        </p:nvCxnSpPr>
        <p:spPr>
          <a:xfrm>
            <a:off x="2443163" y="2517775"/>
            <a:ext cx="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6393" idx="2"/>
            <a:endCxn id="16394" idx="0"/>
          </p:cNvCxnSpPr>
          <p:nvPr/>
        </p:nvCxnSpPr>
        <p:spPr>
          <a:xfrm flipH="1">
            <a:off x="2438400" y="3741738"/>
            <a:ext cx="4763" cy="84296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6391" idx="2"/>
            <a:endCxn id="16392" idx="0"/>
          </p:cNvCxnSpPr>
          <p:nvPr/>
        </p:nvCxnSpPr>
        <p:spPr>
          <a:xfrm>
            <a:off x="4822825" y="3795713"/>
            <a:ext cx="4763" cy="80645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6395" idx="2"/>
            <a:endCxn id="16390" idx="0"/>
          </p:cNvCxnSpPr>
          <p:nvPr/>
        </p:nvCxnSpPr>
        <p:spPr>
          <a:xfrm>
            <a:off x="7373938" y="3830638"/>
            <a:ext cx="0" cy="74136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6392" idx="2"/>
            <a:endCxn id="16396" idx="0"/>
          </p:cNvCxnSpPr>
          <p:nvPr/>
        </p:nvCxnSpPr>
        <p:spPr>
          <a:xfrm flipH="1">
            <a:off x="4822825" y="5062538"/>
            <a:ext cx="4763" cy="90487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6394" idx="2"/>
            <a:endCxn id="16396" idx="1"/>
          </p:cNvCxnSpPr>
          <p:nvPr/>
        </p:nvCxnSpPr>
        <p:spPr>
          <a:xfrm>
            <a:off x="2438400" y="5046663"/>
            <a:ext cx="1830388" cy="1150937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6390" idx="2"/>
            <a:endCxn id="16396" idx="3"/>
          </p:cNvCxnSpPr>
          <p:nvPr/>
        </p:nvCxnSpPr>
        <p:spPr>
          <a:xfrm flipH="1">
            <a:off x="5378450" y="5033963"/>
            <a:ext cx="1995488" cy="116522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Protocol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mtClean="0"/>
              <a:t>Rule #1: Have one!</a:t>
            </a:r>
          </a:p>
          <a:p>
            <a:r>
              <a:rPr lang="en-US" smtClean="0"/>
              <a:t>Step by step instructions on how to collect the data</a:t>
            </a:r>
          </a:p>
          <a:p>
            <a:pPr lvl="1"/>
            <a:r>
              <a:rPr lang="en-US" smtClean="0"/>
              <a:t>Calibration</a:t>
            </a:r>
          </a:p>
          <a:p>
            <a:pPr lvl="1"/>
            <a:r>
              <a:rPr lang="en-US" smtClean="0"/>
              <a:t>Equipment required</a:t>
            </a:r>
          </a:p>
          <a:p>
            <a:pPr lvl="1"/>
            <a:r>
              <a:rPr lang="en-US" smtClean="0"/>
              <a:t>Training required</a:t>
            </a:r>
          </a:p>
          <a:p>
            <a:pPr lvl="1"/>
            <a:r>
              <a:rPr lang="en-US" smtClean="0"/>
              <a:t>Steps</a:t>
            </a:r>
          </a:p>
          <a:p>
            <a:pPr lvl="1"/>
            <a:r>
              <a:rPr lang="en-US" smtClean="0"/>
              <a:t>QAQC </a:t>
            </a:r>
          </a:p>
          <a:p>
            <a:r>
              <a:rPr lang="en-US" smtClean="0"/>
              <a:t>See Globe Protocols:</a:t>
            </a:r>
          </a:p>
          <a:p>
            <a:pPr lvl="1"/>
            <a:r>
              <a:rPr lang="en-US" smtClean="0"/>
              <a:t>http://www.globe.gov/sda/tg00/aerosol.pdf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Gross Errors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219200"/>
            <a:ext cx="7924800" cy="5638800"/>
          </a:xfrm>
        </p:spPr>
        <p:txBody>
          <a:bodyPr/>
          <a:lstStyle/>
          <a:p>
            <a:pPr eaLnBrk="1" hangingPunct="1"/>
            <a:r>
              <a:rPr lang="en-US" smtClean="0"/>
              <a:t>Wrong Datum, missing SRS</a:t>
            </a:r>
          </a:p>
          <a:p>
            <a:pPr eaLnBrk="1" hangingPunct="1"/>
            <a:r>
              <a:rPr lang="en-US" smtClean="0"/>
              <a:t>Data in wrong field/attribute</a:t>
            </a:r>
          </a:p>
          <a:p>
            <a:pPr eaLnBrk="1" hangingPunct="1"/>
            <a:r>
              <a:rPr lang="en-US" smtClean="0"/>
              <a:t>Transcription errors</a:t>
            </a:r>
          </a:p>
          <a:p>
            <a:pPr lvl="1" eaLnBrk="1" hangingPunct="1"/>
            <a:r>
              <a:rPr lang="en-US" smtClean="0"/>
              <a:t>Lat swapped with Lon</a:t>
            </a:r>
          </a:p>
          <a:p>
            <a:pPr lvl="1" eaLnBrk="1" hangingPunct="1"/>
            <a:r>
              <a:rPr lang="en-US" smtClean="0"/>
              <a:t>Dropped negative sign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Gross Errors</a:t>
            </a:r>
          </a:p>
        </p:txBody>
      </p:sp>
      <p:sp>
        <p:nvSpPr>
          <p:cNvPr id="1945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Estimating:</a:t>
            </a:r>
          </a:p>
          <a:p>
            <a:pPr lvl="1"/>
            <a:r>
              <a:rPr lang="en-US" smtClean="0"/>
              <a:t>How many did you find?</a:t>
            </a:r>
          </a:p>
          <a:p>
            <a:pPr lvl="1"/>
            <a:r>
              <a:rPr lang="en-US" smtClean="0"/>
              <a:t>How many didn’t you find?</a:t>
            </a:r>
          </a:p>
          <a:p>
            <a:r>
              <a:rPr lang="en-US" smtClean="0"/>
              <a:t>Removing Errors:</a:t>
            </a:r>
          </a:p>
          <a:p>
            <a:pPr lvl="1"/>
            <a:r>
              <a:rPr lang="en-US" smtClean="0"/>
              <a:t>Only after estimating</a:t>
            </a:r>
          </a:p>
          <a:p>
            <a:r>
              <a:rPr lang="en-US" smtClean="0"/>
              <a:t>Maintaining: </a:t>
            </a:r>
          </a:p>
          <a:p>
            <a:pPr lvl="1"/>
            <a:r>
              <a:rPr lang="en-US" smtClean="0"/>
              <a:t>Review process</a:t>
            </a:r>
          </a:p>
          <a:p>
            <a:r>
              <a:rPr lang="en-US" smtClean="0"/>
              <a:t>Report:</a:t>
            </a:r>
          </a:p>
          <a:p>
            <a:pPr lvl="1"/>
            <a:r>
              <a:rPr lang="en-US" smtClean="0"/>
              <a:t>Gross errors found</a:t>
            </a:r>
          </a:p>
          <a:p>
            <a:pPr lvl="1"/>
            <a:r>
              <a:rPr lang="en-US" smtClean="0"/>
              <a:t>Estimate of gross errors still remaining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Accuracy and Precision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2133600" y="4953000"/>
            <a:ext cx="21542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High Accuracy</a:t>
            </a:r>
          </a:p>
          <a:p>
            <a:pPr algn="ctr" eaLnBrk="1" hangingPunct="1"/>
            <a:r>
              <a:rPr lang="en-US" sz="2400"/>
              <a:t>Low Precision</a:t>
            </a:r>
          </a:p>
        </p:txBody>
      </p:sp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193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143000" y="6396038"/>
            <a:ext cx="7620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/>
              <a:t>http://en.wikipedia.org/wiki/Accuracy_and_precision</a:t>
            </a:r>
          </a:p>
        </p:txBody>
      </p:sp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5867400" y="5029200"/>
            <a:ext cx="21542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Low Accuracy</a:t>
            </a:r>
          </a:p>
          <a:p>
            <a:pPr algn="ctr" eaLnBrk="1" hangingPunct="1"/>
            <a:r>
              <a:rPr lang="en-US" sz="2400"/>
              <a:t>High Precision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Topic: Uncertainty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219200"/>
            <a:ext cx="7924800" cy="5638800"/>
          </a:xfrm>
        </p:spPr>
        <p:txBody>
          <a:bodyPr/>
          <a:lstStyle/>
          <a:p>
            <a:r>
              <a:rPr lang="en-US" smtClean="0"/>
              <a:t>Why it’s important: </a:t>
            </a:r>
          </a:p>
          <a:p>
            <a:pPr lvl="1"/>
            <a:r>
              <a:rPr lang="en-US" smtClean="0"/>
              <a:t>How to keep from being “wrong”</a:t>
            </a:r>
          </a:p>
          <a:p>
            <a:r>
              <a:rPr lang="en-US" smtClean="0"/>
              <a:t>Definitions: </a:t>
            </a:r>
          </a:p>
          <a:p>
            <a:pPr lvl="1"/>
            <a:r>
              <a:rPr lang="en-US" smtClean="0"/>
              <a:t>Gross errors, accuracy (bias), precision</a:t>
            </a:r>
          </a:p>
          <a:p>
            <a:r>
              <a:rPr lang="en-US" smtClean="0"/>
              <a:t>Sources of uncertainty</a:t>
            </a:r>
          </a:p>
          <a:p>
            <a:r>
              <a:rPr lang="en-US" smtClean="0"/>
              <a:t>Estimating uncertainty</a:t>
            </a:r>
          </a:p>
          <a:p>
            <a:r>
              <a:rPr lang="en-US" smtClean="0"/>
              <a:t>Reducing uncertainty</a:t>
            </a:r>
          </a:p>
          <a:p>
            <a:r>
              <a:rPr lang="en-US" smtClean="0"/>
              <a:t>Maintaining uncertainty</a:t>
            </a:r>
          </a:p>
          <a:p>
            <a:r>
              <a:rPr lang="en-US" smtClean="0"/>
              <a:t>Reporting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Bias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-428625"/>
            <a:ext cx="9526588" cy="728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Bias (Accuracy)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mtClean="0"/>
              <a:t>Bias = Distance from truth</a:t>
            </a:r>
          </a:p>
        </p:txBody>
      </p:sp>
      <p:pic>
        <p:nvPicPr>
          <p:cNvPr id="22532" name="Picture 2" descr="http://academic.kellogg.edu/mckayg/buad112/web/pres/normal%20curve%2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152775"/>
            <a:ext cx="50482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rot="10800000">
            <a:off x="2286000" y="6048375"/>
            <a:ext cx="5715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800100" y="4562475"/>
            <a:ext cx="2971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2362200" y="3076575"/>
            <a:ext cx="37338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6" name="TextBox 11"/>
          <p:cNvSpPr txBox="1">
            <a:spLocks noChangeArrowheads="1"/>
          </p:cNvSpPr>
          <p:nvPr/>
        </p:nvSpPr>
        <p:spPr bwMode="auto">
          <a:xfrm>
            <a:off x="1828800" y="6124575"/>
            <a:ext cx="892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Truth</a:t>
            </a:r>
          </a:p>
        </p:txBody>
      </p:sp>
      <p:sp>
        <p:nvSpPr>
          <p:cNvPr id="22537" name="TextBox 12"/>
          <p:cNvSpPr txBox="1">
            <a:spLocks noChangeArrowheads="1"/>
          </p:cNvSpPr>
          <p:nvPr/>
        </p:nvSpPr>
        <p:spPr bwMode="auto">
          <a:xfrm>
            <a:off x="5638800" y="6124575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Mean</a:t>
            </a:r>
          </a:p>
        </p:txBody>
      </p:sp>
      <p:sp>
        <p:nvSpPr>
          <p:cNvPr id="22538" name="TextBox 13"/>
          <p:cNvSpPr txBox="1">
            <a:spLocks noChangeArrowheads="1"/>
          </p:cNvSpPr>
          <p:nvPr/>
        </p:nvSpPr>
        <p:spPr bwMode="auto">
          <a:xfrm>
            <a:off x="3505200" y="2667000"/>
            <a:ext cx="784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Bias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Bias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924800" cy="5486400"/>
          </a:xfrm>
        </p:spPr>
        <p:txBody>
          <a:bodyPr/>
          <a:lstStyle/>
          <a:p>
            <a:r>
              <a:rPr lang="en-US" smtClean="0"/>
              <a:t>Estimating:</a:t>
            </a:r>
          </a:p>
          <a:p>
            <a:pPr lvl="1"/>
            <a:r>
              <a:rPr lang="en-US" smtClean="0"/>
              <a:t>Have to have “ground-truth” data</a:t>
            </a:r>
          </a:p>
          <a:p>
            <a:pPr lvl="1"/>
            <a:r>
              <a:rPr lang="en-US" smtClean="0"/>
              <a:t>RMSE (sort of)</a:t>
            </a:r>
          </a:p>
          <a:p>
            <a:r>
              <a:rPr lang="en-US" smtClean="0"/>
              <a:t>Compensating:</a:t>
            </a:r>
          </a:p>
          <a:p>
            <a:pPr lvl="1"/>
            <a:r>
              <a:rPr lang="en-US" smtClean="0"/>
              <a:t>Spatially:</a:t>
            </a:r>
          </a:p>
          <a:p>
            <a:pPr lvl="2"/>
            <a:r>
              <a:rPr lang="en-US" smtClean="0"/>
              <a:t>Re-georeference data</a:t>
            </a:r>
          </a:p>
          <a:p>
            <a:pPr lvl="2"/>
            <a:r>
              <a:rPr lang="en-US" smtClean="0"/>
              <a:t>If there are lots of points:</a:t>
            </a:r>
          </a:p>
          <a:p>
            <a:pPr lvl="3"/>
            <a:r>
              <a:rPr lang="en-US" smtClean="0"/>
              <a:t>Adjust the “measures” by the “bias”</a:t>
            </a:r>
          </a:p>
          <a:p>
            <a:pPr lvl="1"/>
            <a:r>
              <a:rPr lang="en-US" smtClean="0"/>
              <a:t>Dates:</a:t>
            </a:r>
          </a:p>
          <a:p>
            <a:pPr lvl="2"/>
            <a:r>
              <a:rPr lang="en-US" smtClean="0"/>
              <a:t>Remove samples from January 1st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January 1</a:t>
            </a:r>
            <a:r>
              <a:rPr lang="en-US" baseline="30000" smtClean="0"/>
              <a:t>st</a:t>
            </a:r>
            <a:r>
              <a:rPr lang="en-US" smtClean="0"/>
              <a:t> Dates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If you put just a “year”, like 2011, into a relational database, the database will return:</a:t>
            </a:r>
          </a:p>
          <a:p>
            <a:pPr lvl="1"/>
            <a:r>
              <a:rPr lang="en-US" smtClean="0"/>
              <a:t>Midnight, January 1</a:t>
            </a:r>
            <a:r>
              <a:rPr lang="en-US" baseline="30000" smtClean="0"/>
              <a:t>st</a:t>
            </a:r>
            <a:r>
              <a:rPr lang="en-US" smtClean="0"/>
              <a:t>, of that year</a:t>
            </a:r>
          </a:p>
          <a:p>
            <a:r>
              <a:rPr lang="en-US" smtClean="0"/>
              <a:t>In other words:</a:t>
            </a:r>
          </a:p>
          <a:p>
            <a:pPr lvl="1"/>
            <a:r>
              <a:rPr lang="en-US" smtClean="0"/>
              <a:t>2011 becomes:</a:t>
            </a:r>
          </a:p>
          <a:p>
            <a:pPr lvl="1"/>
            <a:r>
              <a:rPr lang="en-US" smtClean="0"/>
              <a:t>2011-01-01 00:00:00.00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RMSE From Higher Accuracy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692" t="-1599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Precision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924800" cy="5638800"/>
          </a:xfrm>
        </p:spPr>
        <p:txBody>
          <a:bodyPr/>
          <a:lstStyle/>
          <a:p>
            <a:r>
              <a:rPr lang="en-US" dirty="0" smtClean="0"/>
              <a:t>Estimate:</a:t>
            </a:r>
          </a:p>
          <a:p>
            <a:pPr lvl="1"/>
            <a:r>
              <a:rPr lang="en-US" dirty="0" smtClean="0"/>
              <a:t>Standard Deviation: Precision</a:t>
            </a:r>
          </a:p>
          <a:p>
            <a:pPr lvl="1"/>
            <a:r>
              <a:rPr lang="en-US" dirty="0" smtClean="0"/>
              <a:t>Standard Error: Precision</a:t>
            </a:r>
          </a:p>
          <a:p>
            <a:pPr lvl="1"/>
            <a:r>
              <a:rPr lang="en-US" dirty="0" smtClean="0"/>
              <a:t>Confidence Interval: Precision</a:t>
            </a:r>
          </a:p>
          <a:p>
            <a:pPr lvl="1"/>
            <a:r>
              <a:rPr lang="en-US" dirty="0" smtClean="0"/>
              <a:t>Min/Max: Precision</a:t>
            </a:r>
          </a:p>
          <a:p>
            <a:r>
              <a:rPr lang="en-US" dirty="0" smtClean="0"/>
              <a:t>Manage:</a:t>
            </a:r>
          </a:p>
          <a:p>
            <a:pPr lvl="1"/>
            <a:r>
              <a:rPr lang="en-US" dirty="0" smtClean="0"/>
              <a:t>Significant Digits</a:t>
            </a:r>
          </a:p>
          <a:p>
            <a:pPr lvl="1"/>
            <a:r>
              <a:rPr lang="en-US" dirty="0" smtClean="0"/>
              <a:t>Data types: Doubles, Long Integers</a:t>
            </a:r>
          </a:p>
          <a:p>
            <a:r>
              <a:rPr lang="en-US" dirty="0" smtClean="0"/>
              <a:t>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Standard Deviation (Precision)</a:t>
            </a:r>
          </a:p>
        </p:txBody>
      </p:sp>
      <p:pic>
        <p:nvPicPr>
          <p:cNvPr id="29699" name="Picture 5" descr="File:Standard deviation diagram.svg">
            <a:hlinkClick r:id="rId3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4625" y="1358900"/>
            <a:ext cx="7319963" cy="3384550"/>
          </a:xfrm>
        </p:spPr>
      </p:pic>
      <p:sp>
        <p:nvSpPr>
          <p:cNvPr id="29700" name="Text Box 8"/>
          <p:cNvSpPr txBox="1">
            <a:spLocks noChangeArrowheads="1"/>
          </p:cNvSpPr>
          <p:nvPr/>
        </p:nvSpPr>
        <p:spPr bwMode="auto">
          <a:xfrm>
            <a:off x="1219200" y="6132513"/>
            <a:ext cx="63404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Each band represents one standard deviation</a:t>
            </a:r>
          </a:p>
          <a:p>
            <a:pPr eaLnBrk="1" hangingPunct="1"/>
            <a:r>
              <a:rPr lang="en-US"/>
              <a:t>Source: Wikipedia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Standard Error of Sample Mean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3"/>
            <a:stretch>
              <a:fillRect l="-1692" t="-1599" r="-154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7940675" y="6497638"/>
            <a:ext cx="1184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Wikipedia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Confidence Interval: 95%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95</a:t>
            </a:r>
            <a:r>
              <a:rPr lang="en-US" dirty="0" smtClean="0"/>
              <a:t>%, typically means that your model will be within the interval 95% of the times you collect data and build the model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Min/Max or Plus/Minus: Range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Does this really mean all values fall within range?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Consequences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Users assume data is appropriate for their use regardless of hidden uncertainty</a:t>
            </a:r>
          </a:p>
          <a:p>
            <a:r>
              <a:rPr lang="en-US" smtClean="0"/>
              <a:t>“Erroneous, inadequately documented, or inappropriate data can have grave consequences for individuals and the environment.” </a:t>
            </a:r>
            <a:br>
              <a:rPr lang="en-US" smtClean="0"/>
            </a:br>
            <a:r>
              <a:rPr lang="en-US" smtClean="0"/>
              <a:t>(AAG Geographic Information Ethics Session Description, 2009)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Oregon Fire Data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7086600" cy="547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the Resolution?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7086600" cy="547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2305050" cy="23050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76800" y="3276600"/>
            <a:ext cx="1524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58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062413"/>
            <a:ext cx="3295650" cy="27955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105400" y="4267200"/>
            <a:ext cx="228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" name="Straight Connector 2"/>
          <p:cNvCxnSpPr>
            <a:stCxn id="4" idx="0"/>
          </p:cNvCxnSpPr>
          <p:nvPr/>
        </p:nvCxnSpPr>
        <p:spPr>
          <a:xfrm flipH="1" flipV="1">
            <a:off x="3752850" y="1371600"/>
            <a:ext cx="1200150" cy="1905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" idx="2"/>
          </p:cNvCxnSpPr>
          <p:nvPr/>
        </p:nvCxnSpPr>
        <p:spPr>
          <a:xfrm flipH="1">
            <a:off x="3752850" y="3429000"/>
            <a:ext cx="1200150" cy="2476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0"/>
          </p:cNvCxnSpPr>
          <p:nvPr/>
        </p:nvCxnSpPr>
        <p:spPr>
          <a:xfrm flipV="1">
            <a:off x="5219700" y="4062413"/>
            <a:ext cx="723900" cy="2047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2"/>
          </p:cNvCxnSpPr>
          <p:nvPr/>
        </p:nvCxnSpPr>
        <p:spPr>
          <a:xfrm>
            <a:off x="5219700" y="4495800"/>
            <a:ext cx="723900" cy="2362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Gridded Data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1219200"/>
            <a:ext cx="7394575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Quantization/Gridding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Fires</a:t>
            </a:r>
          </a:p>
          <a:p>
            <a:r>
              <a:rPr lang="en-US" smtClean="0"/>
              <a:t>Esimating: minimum distance histogram</a:t>
            </a:r>
          </a:p>
          <a:p>
            <a:r>
              <a:rPr lang="en-US" smtClean="0"/>
              <a:t>Removing: Can’t?</a:t>
            </a:r>
          </a:p>
          <a:p>
            <a:r>
              <a:rPr lang="en-US" smtClean="0"/>
              <a:t>Reporting: 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Errors in Interpolated Surfaces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Kriging provides standard error surface</a:t>
            </a:r>
          </a:p>
          <a:p>
            <a:pPr lvl="1"/>
            <a:r>
              <a:rPr lang="en-US" smtClean="0"/>
              <a:t>Only esimates the error from interpolating!</a:t>
            </a:r>
          </a:p>
          <a:p>
            <a:r>
              <a:rPr lang="en-US" smtClean="0"/>
              <a:t>Can use Cross-Validation with other methods to obtain overall RMSE</a:t>
            </a:r>
          </a:p>
          <a:p>
            <a:r>
              <a:rPr lang="en-US" smtClean="0"/>
              <a:t>“Perturb” the inputs to include existing uncertainties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Cross-validation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104900" y="990600"/>
            <a:ext cx="7924800" cy="5638800"/>
          </a:xfrm>
          <a:blipFill rotWithShape="1">
            <a:blip r:embed="rId3"/>
            <a:stretch>
              <a:fillRect l="-1692" t="-1405" r="-1385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990600" y="6119813"/>
            <a:ext cx="8153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Maciej Tomczak , Spatial Interpolation and its Uncertainty Using Automated Anisotropic Inverse Distance Weighting (IDW) - Cross-Validation/Jackknife Approach</a:t>
            </a:r>
          </a:p>
          <a:p>
            <a:pPr eaLnBrk="1" hangingPunct="1"/>
            <a:r>
              <a:rPr lang="en-US" sz="1400"/>
              <a:t>, Journal of Geographic Information and Decision Analysis, vol. 2, no. 2, pp. 18-30, 1998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Managing Uncertainty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Solution 1</a:t>
            </a:r>
          </a:p>
          <a:p>
            <a:pPr lvl="1"/>
            <a:r>
              <a:rPr lang="en-US" smtClean="0"/>
              <a:t>Compute uncertainty throughout processing</a:t>
            </a:r>
          </a:p>
          <a:p>
            <a:pPr lvl="1"/>
            <a:r>
              <a:rPr lang="en-US" smtClean="0"/>
              <a:t>Difficult</a:t>
            </a:r>
          </a:p>
          <a:p>
            <a:r>
              <a:rPr lang="en-US" smtClean="0"/>
              <a:t>Solution 2</a:t>
            </a:r>
          </a:p>
          <a:p>
            <a:pPr lvl="1"/>
            <a:r>
              <a:rPr lang="en-US" smtClean="0"/>
              <a:t>Maintain a set of “control points”</a:t>
            </a:r>
          </a:p>
          <a:p>
            <a:pPr lvl="2"/>
            <a:r>
              <a:rPr lang="en-US" smtClean="0"/>
              <a:t>Represent the full range of values</a:t>
            </a:r>
          </a:p>
          <a:p>
            <a:pPr lvl="1"/>
            <a:r>
              <a:rPr lang="en-US" smtClean="0"/>
              <a:t>Duplicate all processing on the control points</a:t>
            </a:r>
          </a:p>
          <a:p>
            <a:pPr lvl="1"/>
            <a:r>
              <a:rPr lang="en-US" smtClean="0"/>
              <a:t>At least measure their variance in the final data 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Documenting Uncertainty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924800" cy="5638800"/>
          </a:xfrm>
        </p:spPr>
        <p:txBody>
          <a:bodyPr/>
          <a:lstStyle/>
          <a:p>
            <a:r>
              <a:rPr lang="en-US" smtClean="0"/>
              <a:t>Record accuracy and precision in metadata!</a:t>
            </a:r>
          </a:p>
          <a:p>
            <a:r>
              <a:rPr lang="en-US" smtClean="0"/>
              <a:t>Add uncertainty to your outputs</a:t>
            </a:r>
          </a:p>
          <a:p>
            <a:pPr lvl="1"/>
            <a:r>
              <a:rPr lang="en-US" smtClean="0"/>
              <a:t>Data sources</a:t>
            </a:r>
          </a:p>
          <a:p>
            <a:pPr lvl="1"/>
            <a:r>
              <a:rPr lang="en-US" smtClean="0"/>
              <a:t>Sampling Procedures and Bias</a:t>
            </a:r>
          </a:p>
          <a:p>
            <a:pPr lvl="1"/>
            <a:r>
              <a:rPr lang="en-US" smtClean="0"/>
              <a:t>Processing methods</a:t>
            </a:r>
          </a:p>
          <a:p>
            <a:pPr lvl="1"/>
            <a:r>
              <a:rPr lang="en-US" smtClean="0"/>
              <a:t>Estimated uncertainty</a:t>
            </a:r>
          </a:p>
          <a:p>
            <a:r>
              <a:rPr lang="en-US" smtClean="0"/>
              <a:t>Add “caveats” sections to manuscripts</a:t>
            </a:r>
          </a:p>
          <a:p>
            <a:r>
              <a:rPr lang="en-US" smtClean="0"/>
              <a:t>Be careful with “significant digits”</a:t>
            </a:r>
          </a:p>
          <a:p>
            <a:pPr lvl="1"/>
            <a:r>
              <a:rPr lang="en-US" smtClean="0"/>
              <a:t>Some will interpret as “precision”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Documenting Uncertainty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For each dataset, include information on:</a:t>
            </a:r>
          </a:p>
          <a:p>
            <a:pPr lvl="1"/>
            <a:r>
              <a:rPr lang="en-US" smtClean="0"/>
              <a:t>Gross errors</a:t>
            </a:r>
          </a:p>
          <a:p>
            <a:pPr lvl="1"/>
            <a:r>
              <a:rPr lang="en-US" smtClean="0"/>
              <a:t>Accuracy</a:t>
            </a:r>
          </a:p>
          <a:p>
            <a:pPr lvl="1"/>
            <a:r>
              <a:rPr lang="en-US" smtClean="0"/>
              <a:t>Precision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Communicating Uncertainy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3000"/>
            <a:ext cx="7038975" cy="540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9" name="TextBox 1"/>
          <p:cNvSpPr txBox="1">
            <a:spLocks noChangeArrowheads="1"/>
          </p:cNvSpPr>
          <p:nvPr/>
        </p:nvSpPr>
        <p:spPr bwMode="auto">
          <a:xfrm>
            <a:off x="6700838" y="6488113"/>
            <a:ext cx="2479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Colleen Sullivan,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1999 Belgrade Bombing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4953000"/>
          </a:xfrm>
        </p:spPr>
        <p:txBody>
          <a:bodyPr/>
          <a:lstStyle/>
          <a:p>
            <a:r>
              <a:rPr lang="en-US" smtClean="0"/>
              <a:t>In 1999 the US mistakenly bombed the Chinese embassy in Belgrade</a:t>
            </a:r>
          </a:p>
          <a:p>
            <a:r>
              <a:rPr lang="en-US" smtClean="0"/>
              <a:t>Had successfully bombed 78 targets</a:t>
            </a:r>
          </a:p>
          <a:p>
            <a:r>
              <a:rPr lang="en-US" smtClean="0"/>
              <a:t>Did not have the new address of the Chinese embassy</a:t>
            </a:r>
          </a:p>
          <a:p>
            <a:r>
              <a:rPr lang="en-US" smtClean="0"/>
              <a:t>Used “Intersection” method </a:t>
            </a:r>
          </a:p>
          <a:p>
            <a:r>
              <a:rPr lang="en-US" smtClean="0"/>
              <a:t>This was a GIS process error!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0" y="6491288"/>
            <a:ext cx="922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https://www.cia.gov/news-information/speeches-testimony/1999/dci_speech_072299.html</a:t>
            </a:r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4146550"/>
            <a:ext cx="3013075" cy="230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Habitat Suitability Models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Adjusting number of occurrences for the amount of habitat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8400"/>
            <a:ext cx="62865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1" name="TextBox 1"/>
          <p:cNvSpPr txBox="1">
            <a:spLocks noChangeArrowheads="1"/>
          </p:cNvSpPr>
          <p:nvPr/>
        </p:nvSpPr>
        <p:spPr bwMode="auto">
          <a:xfrm>
            <a:off x="1143000" y="6396038"/>
            <a:ext cx="5973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Jane Elith1*, Steven J. Phillips2, Trevor Hastie3, Miroslav Dudı´k4,</a:t>
            </a:r>
          </a:p>
          <a:p>
            <a:pPr eaLnBrk="1" hangingPunct="1"/>
            <a:r>
              <a:rPr lang="en-US" sz="1200"/>
              <a:t>Yung En Chee1 and Colin J. Yates5, A statistical explanation of MaxEnt for ecologists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Removing Biased Dates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Histogramming the dates can show the dates are biased</a:t>
            </a:r>
          </a:p>
          <a:p>
            <a:r>
              <a:rPr lang="en-US" smtClean="0"/>
              <a:t>If you need dates at higher resolution than years and the “precision” of the date was not recorded, the only choice is to remove all dates from midnight on January 1</a:t>
            </a:r>
            <a:r>
              <a:rPr lang="en-US" baseline="30000" smtClean="0"/>
              <a:t>st</a:t>
            </a:r>
            <a:r>
              <a:rPr lang="en-US" smtClean="0"/>
              <a:t>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Histogram – Fire Data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" name="Rectangle 4"/>
          <p:cNvSpPr/>
          <p:nvPr/>
        </p:nvSpPr>
        <p:spPr>
          <a:xfrm>
            <a:off x="1035050" y="1219200"/>
            <a:ext cx="8032750" cy="5410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965" name="TextBox 12"/>
          <p:cNvSpPr txBox="1">
            <a:spLocks noChangeArrowheads="1"/>
          </p:cNvSpPr>
          <p:nvPr/>
        </p:nvSpPr>
        <p:spPr bwMode="auto">
          <a:xfrm>
            <a:off x="3197225" y="1262063"/>
            <a:ext cx="3633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Histogram of Minimum Distances </a:t>
            </a:r>
          </a:p>
        </p:txBody>
      </p:sp>
      <p:sp>
        <p:nvSpPr>
          <p:cNvPr id="40966" name="TextBox 13"/>
          <p:cNvSpPr txBox="1">
            <a:spLocks noChangeArrowheads="1"/>
          </p:cNvSpPr>
          <p:nvPr/>
        </p:nvSpPr>
        <p:spPr bwMode="auto">
          <a:xfrm rot="-5400000">
            <a:off x="364332" y="3831431"/>
            <a:ext cx="18145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Number of Occurrences</a:t>
            </a:r>
          </a:p>
        </p:txBody>
      </p:sp>
      <p:sp>
        <p:nvSpPr>
          <p:cNvPr id="40967" name="TextBox 14"/>
          <p:cNvSpPr txBox="1">
            <a:spLocks noChangeArrowheads="1"/>
          </p:cNvSpPr>
          <p:nvPr/>
        </p:nvSpPr>
        <p:spPr bwMode="auto">
          <a:xfrm>
            <a:off x="3702050" y="6351588"/>
            <a:ext cx="2589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Minimum Distance Between Points</a:t>
            </a:r>
          </a:p>
        </p:txBody>
      </p:sp>
      <p:pic>
        <p:nvPicPr>
          <p:cNvPr id="409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1644650"/>
            <a:ext cx="7518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25400"/>
            <a:ext cx="3703637" cy="37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8200" y="2133600"/>
            <a:ext cx="6858000" cy="472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9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Uniform Data</a:t>
            </a: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14600"/>
            <a:ext cx="63246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8" name="TextBox 6"/>
          <p:cNvSpPr txBox="1">
            <a:spLocks noChangeArrowheads="1"/>
          </p:cNvSpPr>
          <p:nvPr/>
        </p:nvSpPr>
        <p:spPr bwMode="auto">
          <a:xfrm>
            <a:off x="2590800" y="2144713"/>
            <a:ext cx="3633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Histogram of Minimum Distances </a:t>
            </a:r>
          </a:p>
        </p:txBody>
      </p:sp>
      <p:sp>
        <p:nvSpPr>
          <p:cNvPr id="38919" name="TextBox 7"/>
          <p:cNvSpPr txBox="1">
            <a:spLocks noChangeArrowheads="1"/>
          </p:cNvSpPr>
          <p:nvPr/>
        </p:nvSpPr>
        <p:spPr bwMode="auto">
          <a:xfrm rot="-5400000">
            <a:off x="145256" y="4426744"/>
            <a:ext cx="18145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Number of Occurrences</a:t>
            </a:r>
          </a:p>
        </p:txBody>
      </p:sp>
      <p:sp>
        <p:nvSpPr>
          <p:cNvPr id="38920" name="TextBox 10"/>
          <p:cNvSpPr txBox="1">
            <a:spLocks noChangeArrowheads="1"/>
          </p:cNvSpPr>
          <p:nvPr/>
        </p:nvSpPr>
        <p:spPr bwMode="auto">
          <a:xfrm>
            <a:off x="3124200" y="6581775"/>
            <a:ext cx="2589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Minimum Distance Between Points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924800" cy="1143000"/>
          </a:xfrm>
        </p:spPr>
        <p:txBody>
          <a:bodyPr/>
          <a:lstStyle/>
          <a:p>
            <a:r>
              <a:rPr lang="en-US" smtClean="0"/>
              <a:t>“Random” Data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0" y="0"/>
            <a:ext cx="410051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38200" y="2362200"/>
            <a:ext cx="7086600" cy="449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941" name="TextBox 12"/>
          <p:cNvSpPr txBox="1">
            <a:spLocks noChangeArrowheads="1"/>
          </p:cNvSpPr>
          <p:nvPr/>
        </p:nvSpPr>
        <p:spPr bwMode="auto">
          <a:xfrm>
            <a:off x="2590800" y="2373313"/>
            <a:ext cx="3633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Histogram of Minimum Distances </a:t>
            </a:r>
          </a:p>
        </p:txBody>
      </p:sp>
      <p:sp>
        <p:nvSpPr>
          <p:cNvPr id="39942" name="TextBox 13"/>
          <p:cNvSpPr txBox="1">
            <a:spLocks noChangeArrowheads="1"/>
          </p:cNvSpPr>
          <p:nvPr/>
        </p:nvSpPr>
        <p:spPr bwMode="auto">
          <a:xfrm rot="-5400000">
            <a:off x="145256" y="4426744"/>
            <a:ext cx="18145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Number of Occurrences</a:t>
            </a:r>
          </a:p>
        </p:txBody>
      </p:sp>
      <p:sp>
        <p:nvSpPr>
          <p:cNvPr id="39943" name="TextBox 14"/>
          <p:cNvSpPr txBox="1">
            <a:spLocks noChangeArrowheads="1"/>
          </p:cNvSpPr>
          <p:nvPr/>
        </p:nvSpPr>
        <p:spPr bwMode="auto">
          <a:xfrm>
            <a:off x="3124200" y="6581775"/>
            <a:ext cx="2589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Minimum Distance Between Points</a:t>
            </a:r>
          </a:p>
        </p:txBody>
      </p:sp>
      <p:pic>
        <p:nvPicPr>
          <p:cNvPr id="399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43200"/>
            <a:ext cx="658653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813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813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1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9156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9157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91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8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FGDC Standards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Federal Geographic Data Committee FGDC-STD-007.3-1998</a:t>
            </a:r>
          </a:p>
          <a:p>
            <a:r>
              <a:rPr lang="en-US" smtClean="0"/>
              <a:t>Geospatial Positioning Accuracy Standards</a:t>
            </a:r>
          </a:p>
          <a:p>
            <a:r>
              <a:rPr lang="en-US" smtClean="0"/>
              <a:t>Part 3: National Standard for Spatial Data Accuracy</a:t>
            </a:r>
          </a:p>
          <a:p>
            <a:pPr lvl="1"/>
            <a:r>
              <a:rPr lang="en-US" smtClean="0"/>
              <a:t>Root Mean Squared Error (RMSE) from HIGHER accuracy source</a:t>
            </a:r>
          </a:p>
          <a:p>
            <a:pPr lvl="1"/>
            <a:r>
              <a:rPr lang="en-US" smtClean="0"/>
              <a:t>Accuracy reported as 95% confidence interval</a:t>
            </a:r>
          </a:p>
          <a:p>
            <a:pPr lvl="1"/>
            <a:endParaRPr lang="en-US" smtClean="0"/>
          </a:p>
        </p:txBody>
      </p:sp>
      <p:sp>
        <p:nvSpPr>
          <p:cNvPr id="50180" name="TextBox 3"/>
          <p:cNvSpPr txBox="1">
            <a:spLocks noChangeArrowheads="1"/>
          </p:cNvSpPr>
          <p:nvPr/>
        </p:nvSpPr>
        <p:spPr bwMode="auto">
          <a:xfrm>
            <a:off x="1831975" y="6334125"/>
            <a:ext cx="7307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400">
                <a:hlinkClick r:id="rId2"/>
              </a:rPr>
              <a:t>http://www.fgdc.gov/standards/projects/FGDC-standards-projects/accuracy/part3/chapter3</a:t>
            </a:r>
            <a:endParaRPr lang="en-US" sz="1400"/>
          </a:p>
          <a:p>
            <a:pPr algn="r" eaLnBrk="1" hangingPunct="1"/>
            <a:r>
              <a:rPr lang="en-US" sz="1400"/>
              <a:t>Section 3.2.1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does your discipline do?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Varies with discipline and country</a:t>
            </a:r>
          </a:p>
          <a:p>
            <a:r>
              <a:rPr lang="en-US" smtClean="0"/>
              <a:t>Check the literature</a:t>
            </a:r>
          </a:p>
          <a:p>
            <a:r>
              <a:rPr lang="en-US" smtClean="0"/>
              <a:t>Opportunities for new research?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LifeMapper: </a:t>
            </a:r>
            <a:r>
              <a:rPr lang="en-US" i="1" smtClean="0"/>
              <a:t>Tamarix chinensis</a:t>
            </a: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4556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TextBox 3"/>
          <p:cNvSpPr txBox="1">
            <a:spLocks noChangeArrowheads="1"/>
          </p:cNvSpPr>
          <p:nvPr/>
        </p:nvSpPr>
        <p:spPr bwMode="auto">
          <a:xfrm>
            <a:off x="7419975" y="6488113"/>
            <a:ext cx="1724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LifeMapper.org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Slides for </a:t>
            </a:r>
            <a:r>
              <a:rPr lang="en-US" smtClean="0"/>
              <a:t>Habitat Suitability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132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Resolution or Detail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Resolution = Resolving Power</a:t>
            </a:r>
          </a:p>
          <a:p>
            <a:r>
              <a:rPr lang="en-US" smtClean="0"/>
              <a:t>Examples:</a:t>
            </a:r>
          </a:p>
          <a:p>
            <a:pPr lvl="1"/>
            <a:r>
              <a:rPr lang="en-US" smtClean="0"/>
              <a:t>What would be visible on a 30 meter LandSat image vs. a 300 meter MODIS image?  A 60cm RS image?</a:t>
            </a:r>
          </a:p>
          <a:p>
            <a:pPr lvl="1"/>
            <a:r>
              <a:rPr lang="en-US" smtClean="0"/>
              <a:t>What is the length of the coast line of China?</a:t>
            </a:r>
          </a:p>
        </p:txBody>
      </p:sp>
    </p:spTree>
    <p:extLst>
      <p:ext uri="{BB962C8B-B14F-4D97-AF65-F5344CB8AC3E}">
        <p14:creationId xmlns:p14="http://schemas.microsoft.com/office/powerpoint/2010/main" val="12462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730725" y="834560"/>
            <a:ext cx="12192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Sample 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20353" y="842665"/>
            <a:ext cx="13716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Predictor Layers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0325" y="3122829"/>
            <a:ext cx="22860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Modeling Software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26" y="842665"/>
            <a:ext cx="2241319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Spatial Precision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Spatial Accuracy </a:t>
            </a: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Sample Bias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Identification Errors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Date problems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Gross Errors</a:t>
            </a: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Gridding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2818" y="3124200"/>
            <a:ext cx="2133600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Over fitting?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Assumptions</a:t>
            </a:r>
            <a:r>
              <a:rPr lang="en-US" sz="1600" dirty="0" smtClean="0"/>
              <a:t>?</a:t>
            </a:r>
            <a:endParaRPr lang="en-US" sz="1600" dirty="0"/>
          </a:p>
        </p:txBody>
      </p:sp>
      <p:cxnSp>
        <p:nvCxnSpPr>
          <p:cNvPr id="9" name="Elbow Connector 8"/>
          <p:cNvCxnSpPr>
            <a:stCxn id="2" idx="2"/>
            <a:endCxn id="4" idx="0"/>
          </p:cNvCxnSpPr>
          <p:nvPr/>
        </p:nvCxnSpPr>
        <p:spPr>
          <a:xfrm rot="16200000" flipH="1">
            <a:off x="3110591" y="1750094"/>
            <a:ext cx="1602469" cy="1143000"/>
          </a:xfrm>
          <a:prstGeom prst="bentConnector3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3" idx="2"/>
            <a:endCxn id="4" idx="0"/>
          </p:cNvCxnSpPr>
          <p:nvPr/>
        </p:nvCxnSpPr>
        <p:spPr>
          <a:xfrm rot="5400000">
            <a:off x="4297557" y="1714233"/>
            <a:ext cx="1594364" cy="1222828"/>
          </a:xfrm>
          <a:prstGeom prst="bentConnector3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4" idx="2"/>
            <a:endCxn id="16" idx="0"/>
          </p:cNvCxnSpPr>
          <p:nvPr/>
        </p:nvCxnSpPr>
        <p:spPr>
          <a:xfrm rot="5400000">
            <a:off x="3637616" y="4132662"/>
            <a:ext cx="1322143" cy="369276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903397" y="4978372"/>
            <a:ext cx="2421304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Response Curves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00230" y="4972187"/>
            <a:ext cx="3505200" cy="895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Model Performance Measures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Number of Parameters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AIC, AICc, BIC, AUC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03398" y="5664172"/>
            <a:ext cx="2421304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Match expectations?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Over-fit?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6457890"/>
            <a:ext cx="914399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What is the best model?</a:t>
            </a:r>
          </a:p>
        </p:txBody>
      </p:sp>
      <p:cxnSp>
        <p:nvCxnSpPr>
          <p:cNvPr id="20" name="Elbow Connector 19"/>
          <p:cNvCxnSpPr>
            <a:stCxn id="4" idx="2"/>
            <a:endCxn id="17" idx="0"/>
          </p:cNvCxnSpPr>
          <p:nvPr/>
        </p:nvCxnSpPr>
        <p:spPr>
          <a:xfrm rot="16200000" flipH="1">
            <a:off x="5260098" y="2879455"/>
            <a:ext cx="1315958" cy="2869505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03582" y="4998796"/>
            <a:ext cx="2192704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Habitat Map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Elbow Connector 22"/>
          <p:cNvCxnSpPr>
            <a:stCxn id="4" idx="2"/>
            <a:endCxn id="22" idx="0"/>
          </p:cNvCxnSpPr>
          <p:nvPr/>
        </p:nvCxnSpPr>
        <p:spPr>
          <a:xfrm rot="5400000">
            <a:off x="2320347" y="2835817"/>
            <a:ext cx="1342567" cy="298339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6486" y="5647345"/>
            <a:ext cx="2209800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Realistic?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Uncertainty maps?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96578" y="3712695"/>
            <a:ext cx="2342621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How to determine?</a:t>
            </a:r>
          </a:p>
        </p:txBody>
      </p:sp>
      <p:cxnSp>
        <p:nvCxnSpPr>
          <p:cNvPr id="33" name="Elbow Connector 32"/>
          <p:cNvCxnSpPr>
            <a:stCxn id="52" idx="1"/>
            <a:endCxn id="4" idx="3"/>
          </p:cNvCxnSpPr>
          <p:nvPr/>
        </p:nvCxnSpPr>
        <p:spPr>
          <a:xfrm rot="10800000">
            <a:off x="5626326" y="3389530"/>
            <a:ext cx="903403" cy="1569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6529728" y="3143450"/>
            <a:ext cx="2309471" cy="4952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Settings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641550" y="15554"/>
            <a:ext cx="5860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/>
              <a:t>Road Map of Uncertainty</a:t>
            </a:r>
            <a:endParaRPr lang="en-US" sz="4000" u="sng" dirty="0"/>
          </a:p>
        </p:txBody>
      </p:sp>
      <p:sp>
        <p:nvSpPr>
          <p:cNvPr id="40" name="TextBox 39"/>
          <p:cNvSpPr txBox="1"/>
          <p:nvPr/>
        </p:nvSpPr>
        <p:spPr>
          <a:xfrm>
            <a:off x="5565665" y="5956559"/>
            <a:ext cx="3467570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Accurate measures?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96578" y="842665"/>
            <a:ext cx="2410916" cy="156966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Noise</a:t>
            </a:r>
            <a:endParaRPr lang="en-US" sz="1600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Correlation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Interpolation Error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Spatial Errors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Measurement Errors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Temporal Uncertainty</a:t>
            </a:r>
          </a:p>
        </p:txBody>
      </p:sp>
    </p:spTree>
    <p:extLst>
      <p:ext uri="{BB962C8B-B14F-4D97-AF65-F5344CB8AC3E}">
        <p14:creationId xmlns:p14="http://schemas.microsoft.com/office/powerpoint/2010/main" val="96145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4337"/>
            <a:ext cx="9154212" cy="5196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295400" y="485481"/>
            <a:ext cx="228600" cy="228600"/>
          </a:xfrm>
          <a:prstGeom prst="ellipse">
            <a:avLst/>
          </a:prstGeom>
          <a:solidFill>
            <a:srgbClr val="00863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95400" y="1028308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200" y="381000"/>
            <a:ext cx="4961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SEAMAP Trawls (&gt;47,000 records)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914400"/>
            <a:ext cx="6184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Red Snapper Occurrences (&gt;6,000 records)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157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Jiggling The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Randomly shifting the position of the points based on a given standard deviation based on sample uncertainty</a:t>
            </a:r>
          </a:p>
          <a:p>
            <a:r>
              <a:rPr lang="en-US" dirty="0" smtClean="0"/>
              <a:t>Running the model repeatedly to see the potential effect of the uncertainty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286000" y="45720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143500" y="43434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91200" y="5943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5" idx="3"/>
          </p:cNvCxnSpPr>
          <p:nvPr/>
        </p:nvCxnSpPr>
        <p:spPr>
          <a:xfrm flipH="1">
            <a:off x="4800600" y="4538522"/>
            <a:ext cx="376378" cy="33827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5"/>
          </p:cNvCxnSpPr>
          <p:nvPr/>
        </p:nvCxnSpPr>
        <p:spPr>
          <a:xfrm>
            <a:off x="2481122" y="4767122"/>
            <a:ext cx="338278" cy="71927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7"/>
          </p:cNvCxnSpPr>
          <p:nvPr/>
        </p:nvCxnSpPr>
        <p:spPr>
          <a:xfrm flipV="1">
            <a:off x="5986322" y="5620732"/>
            <a:ext cx="414478" cy="35634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191000" y="5721586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7" idx="1"/>
          </p:cNvCxnSpPr>
          <p:nvPr/>
        </p:nvCxnSpPr>
        <p:spPr>
          <a:xfrm flipH="1" flipV="1">
            <a:off x="4038600" y="5486400"/>
            <a:ext cx="185878" cy="2686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31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Y:\FromJake\Jiggled.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23937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Y:\FromJake\Jiggled.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586327"/>
            <a:ext cx="4876800" cy="22952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Y:\FromJake\Jiggled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29158"/>
            <a:ext cx="4884656" cy="22428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41196" y="1959826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Jiggling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98767" y="4202668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Std</a:t>
            </a:r>
            <a:r>
              <a:rPr lang="en-US" dirty="0" smtClean="0"/>
              <a:t> </a:t>
            </a:r>
            <a:r>
              <a:rPr lang="en-US" dirty="0" err="1" smtClean="0"/>
              <a:t>Dev</a:t>
            </a:r>
            <a:r>
              <a:rPr lang="en-US" dirty="0" smtClean="0"/>
              <a:t>=4.4km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62887" y="6512235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Std</a:t>
            </a:r>
            <a:r>
              <a:rPr lang="en-US" dirty="0" smtClean="0"/>
              <a:t> </a:t>
            </a:r>
            <a:r>
              <a:rPr lang="en-US" dirty="0" err="1" smtClean="0"/>
              <a:t>Dev</a:t>
            </a:r>
            <a:r>
              <a:rPr lang="en-US" dirty="0" smtClean="0"/>
              <a:t>=55km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Jiggling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9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Deviation of Jiggling Points by 4.4km </a:t>
            </a:r>
            <a:endParaRPr lang="en-US" dirty="0"/>
          </a:p>
        </p:txBody>
      </p:sp>
      <p:pic>
        <p:nvPicPr>
          <p:cNvPr id="6146" name="Picture 2" descr="Y:\FromJake\StDev_.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7850"/>
            <a:ext cx="9144000" cy="43301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2133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0.0008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96200" y="2133600"/>
            <a:ext cx="1212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0.32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90534" y="2209800"/>
            <a:ext cx="3243943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2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Bottom Lines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Much harder to estimate uncertainty than to record it in the field</a:t>
            </a:r>
          </a:p>
          <a:p>
            <a:r>
              <a:rPr lang="en-US" smtClean="0"/>
              <a:t>We need to do the best we can to:</a:t>
            </a:r>
          </a:p>
          <a:p>
            <a:pPr lvl="1"/>
            <a:r>
              <a:rPr lang="en-US" smtClean="0"/>
              <a:t>Investigate uncertainty</a:t>
            </a:r>
          </a:p>
          <a:p>
            <a:pPr lvl="1"/>
            <a:r>
              <a:rPr lang="en-US" smtClean="0"/>
              <a:t>Make sure data is appropriate for use</a:t>
            </a:r>
          </a:p>
          <a:p>
            <a:pPr lvl="1"/>
            <a:r>
              <a:rPr lang="en-US" smtClean="0"/>
              <a:t>Communicate uncertainty and risks</a:t>
            </a:r>
          </a:p>
          <a:p>
            <a:r>
              <a:rPr lang="en-US" smtClean="0"/>
              <a:t>Don’t be like preachers </a:t>
            </a:r>
          </a:p>
          <a:p>
            <a:pPr lvl="1"/>
            <a:r>
              <a:rPr lang="en-US" smtClean="0"/>
              <a:t>Be like meteorologists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Pocket Slides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This material will be used as needed to answer questions during the lectures. 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GPS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Calibration</a:t>
            </a:r>
          </a:p>
          <a:p>
            <a:r>
              <a:rPr lang="en-US" smtClean="0"/>
              <a:t>Dilusion of Precision: manufacturer defined!</a:t>
            </a:r>
          </a:p>
          <a:p>
            <a:r>
              <a:rPr lang="en-US" smtClean="0"/>
              <a:t>Esimate: Repeated measurements against benchmark</a:t>
            </a:r>
          </a:p>
          <a:p>
            <a:pPr lvl="1"/>
            <a:r>
              <a:rPr lang="en-US" smtClean="0"/>
              <a:t>Precision and Accuracy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LifeMapper: Loggerhead Turtles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902652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7419975" y="6488113"/>
            <a:ext cx="1724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LifeMapper.org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Calibration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Sample a portion of the study area repeatedly and/or with higher precision</a:t>
            </a:r>
          </a:p>
          <a:p>
            <a:pPr lvl="1" eaLnBrk="1" hangingPunct="1"/>
            <a:r>
              <a:rPr lang="en-US" smtClean="0"/>
              <a:t>GPS: benchmarks, higher resolution</a:t>
            </a:r>
          </a:p>
          <a:p>
            <a:pPr lvl="1" eaLnBrk="1" hangingPunct="1"/>
            <a:r>
              <a:rPr lang="en-US" smtClean="0"/>
              <a:t>Measurements: lasers, known distances</a:t>
            </a:r>
          </a:p>
          <a:p>
            <a:pPr lvl="1" eaLnBrk="1" hangingPunct="1"/>
            <a:r>
              <a:rPr lang="en-US" smtClean="0"/>
              <a:t>Identifications: experts, known samples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Processing Error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Error changes with processing</a:t>
            </a:r>
          </a:p>
          <a:p>
            <a:pPr eaLnBrk="1" hangingPunct="1"/>
            <a:r>
              <a:rPr lang="en-US" smtClean="0"/>
              <a:t>The change depends on the operation and the type of error:</a:t>
            </a:r>
          </a:p>
          <a:p>
            <a:pPr lvl="1" eaLnBrk="1" hangingPunct="1"/>
            <a:r>
              <a:rPr lang="en-US" smtClean="0"/>
              <a:t>Min/Max</a:t>
            </a:r>
          </a:p>
          <a:p>
            <a:pPr lvl="1" eaLnBrk="1" hangingPunct="1"/>
            <a:r>
              <a:rPr lang="en-US" smtClean="0"/>
              <a:t>Average Error</a:t>
            </a:r>
          </a:p>
          <a:p>
            <a:pPr lvl="1" eaLnBrk="1" hangingPunct="1"/>
            <a:r>
              <a:rPr lang="en-US" smtClean="0"/>
              <a:t>Standard Error of the Mean</a:t>
            </a:r>
          </a:p>
          <a:p>
            <a:pPr lvl="1" eaLnBrk="1" hangingPunct="1"/>
            <a:r>
              <a:rPr lang="en-US" smtClean="0"/>
              <a:t>Standard Deviation</a:t>
            </a:r>
          </a:p>
          <a:p>
            <a:pPr lvl="1" eaLnBrk="1" hangingPunct="1"/>
            <a:r>
              <a:rPr lang="en-US" smtClean="0"/>
              <a:t>Confidence Intervals</a:t>
            </a:r>
          </a:p>
          <a:p>
            <a:pPr eaLnBrk="1" hangingPunct="1"/>
            <a:r>
              <a:rPr lang="en-US" smtClean="0"/>
              <a:t>There are “pocket slides” at the end of the lecture for more info on this approach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Storage Errors: Excel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10/2012 -&gt; Oct-2012</a:t>
            </a:r>
          </a:p>
          <a:p>
            <a:pPr lvl="1"/>
            <a:r>
              <a:rPr lang="en-US" smtClean="0"/>
              <a:t>However, Excel stores 10/1/2012!</a:t>
            </a:r>
          </a:p>
          <a:p>
            <a:r>
              <a:rPr lang="en-US" smtClean="0"/>
              <a:t>1.00000000000001 -&gt; 1</a:t>
            </a:r>
          </a:p>
          <a:p>
            <a:pPr lvl="1"/>
            <a:r>
              <a:rPr lang="en-US" smtClean="0"/>
              <a:t>However, Excel stores 1.00000000000001</a:t>
            </a:r>
          </a:p>
          <a:p>
            <a:r>
              <a:rPr lang="en-US" smtClean="0"/>
              <a:t>1.000000000000001 -&gt; 1</a:t>
            </a:r>
          </a:p>
          <a:p>
            <a:pPr lvl="1"/>
            <a:r>
              <a:rPr lang="en-US" smtClean="0"/>
              <a:t>Excel stores 1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Significant Digits (Figures)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many significant digits are in:</a:t>
            </a:r>
          </a:p>
          <a:p>
            <a:pPr lvl="1" eaLnBrk="1" hangingPunct="1"/>
            <a:r>
              <a:rPr lang="en-US" smtClean="0"/>
              <a:t>12</a:t>
            </a:r>
          </a:p>
          <a:p>
            <a:pPr lvl="1" eaLnBrk="1" hangingPunct="1"/>
            <a:r>
              <a:rPr lang="en-US" smtClean="0"/>
              <a:t>12.00</a:t>
            </a:r>
          </a:p>
          <a:p>
            <a:pPr lvl="1" eaLnBrk="1" hangingPunct="1"/>
            <a:r>
              <a:rPr lang="en-US" smtClean="0"/>
              <a:t>12.001</a:t>
            </a:r>
          </a:p>
          <a:p>
            <a:pPr lvl="1" eaLnBrk="1" hangingPunct="1"/>
            <a:r>
              <a:rPr lang="en-US" smtClean="0"/>
              <a:t>12000</a:t>
            </a:r>
          </a:p>
          <a:p>
            <a:pPr lvl="1" eaLnBrk="1" hangingPunct="1"/>
            <a:r>
              <a:rPr lang="en-US" smtClean="0"/>
              <a:t>0.0001</a:t>
            </a:r>
          </a:p>
          <a:p>
            <a:pPr lvl="1" eaLnBrk="1" hangingPunct="1"/>
            <a:r>
              <a:rPr lang="en-US" smtClean="0"/>
              <a:t>0.00012</a:t>
            </a:r>
          </a:p>
          <a:p>
            <a:pPr lvl="1" eaLnBrk="1" hangingPunct="1"/>
            <a:r>
              <a:rPr lang="en-US" smtClean="0"/>
              <a:t>123456789</a:t>
            </a:r>
          </a:p>
          <a:p>
            <a:pPr eaLnBrk="1" hangingPunct="1"/>
            <a:r>
              <a:rPr lang="en-US" smtClean="0"/>
              <a:t>Only applies to measured values, not exact values (i.e. 2 oranges)</a:t>
            </a: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Significant Digits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Cannot create precision:</a:t>
            </a:r>
          </a:p>
          <a:p>
            <a:pPr lvl="1" eaLnBrk="1" hangingPunct="1"/>
            <a:r>
              <a:rPr lang="en-US" smtClean="0"/>
              <a:t>1.0 * 2.0 = 2.0</a:t>
            </a:r>
          </a:p>
          <a:p>
            <a:pPr lvl="1" eaLnBrk="1" hangingPunct="1"/>
            <a:r>
              <a:rPr lang="en-US" smtClean="0"/>
              <a:t>12 * 11 = 130 (not 131)</a:t>
            </a:r>
          </a:p>
          <a:p>
            <a:pPr lvl="1" eaLnBrk="1" hangingPunct="1"/>
            <a:r>
              <a:rPr lang="en-US" smtClean="0"/>
              <a:t>12.0 * 11 = 130 (still not 131)</a:t>
            </a:r>
          </a:p>
          <a:p>
            <a:pPr lvl="1" eaLnBrk="1" hangingPunct="1"/>
            <a:r>
              <a:rPr lang="en-US" smtClean="0"/>
              <a:t>12.0 * 11.0 = 131</a:t>
            </a:r>
          </a:p>
          <a:p>
            <a:pPr eaLnBrk="1" hangingPunct="1"/>
            <a:r>
              <a:rPr lang="en-US" smtClean="0"/>
              <a:t>Can keep digits for calculations, report with appropriate significant digits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Rounding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 you have 2 significant digits:</a:t>
            </a:r>
          </a:p>
          <a:p>
            <a:pPr lvl="1" eaLnBrk="1" hangingPunct="1"/>
            <a:r>
              <a:rPr lang="en-US" smtClean="0"/>
              <a:t>1.11 -&gt; ?</a:t>
            </a:r>
          </a:p>
          <a:p>
            <a:pPr lvl="1" eaLnBrk="1" hangingPunct="1"/>
            <a:r>
              <a:rPr lang="en-US" smtClean="0"/>
              <a:t>1.19 -&gt; ?</a:t>
            </a:r>
          </a:p>
          <a:p>
            <a:pPr lvl="1" eaLnBrk="1" hangingPunct="1"/>
            <a:r>
              <a:rPr lang="en-US" smtClean="0"/>
              <a:t>1.14 -&gt; ?</a:t>
            </a:r>
          </a:p>
          <a:p>
            <a:pPr lvl="1" eaLnBrk="1" hangingPunct="1"/>
            <a:r>
              <a:rPr lang="en-US" smtClean="0"/>
              <a:t>1.16 -&gt; ?</a:t>
            </a:r>
          </a:p>
          <a:p>
            <a:pPr lvl="1" eaLnBrk="1" hangingPunct="1"/>
            <a:r>
              <a:rPr lang="en-US" smtClean="0"/>
              <a:t>1.15 -&gt; ?</a:t>
            </a:r>
          </a:p>
          <a:p>
            <a:pPr lvl="1" eaLnBrk="1" hangingPunct="1"/>
            <a:r>
              <a:rPr lang="en-US" smtClean="0"/>
              <a:t>1.99 -&gt; ?</a:t>
            </a:r>
          </a:p>
          <a:p>
            <a:pPr lvl="1" eaLnBrk="1" hangingPunct="1"/>
            <a:r>
              <a:rPr lang="en-US" smtClean="0"/>
              <a:t>1.155 -&gt; ?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Managing Uncertainty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2000" y="1371600"/>
          <a:ext cx="7924800" cy="381000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49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5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80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Raster - Spatial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Error in geo-referencing – Difficult to track, use worse case from originals</a:t>
                      </a:r>
                      <a:endParaRPr lang="en-US" sz="1800" dirty="0"/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634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800" dirty="0" smtClean="0"/>
                        <a:t>Raster</a:t>
                      </a:r>
                      <a:r>
                        <a:rPr lang="en-US" sz="1800" baseline="0" dirty="0" smtClean="0"/>
                        <a:t> – Pixel Values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Compute Accuracy and Precision from original measures,</a:t>
                      </a:r>
                      <a:r>
                        <a:rPr lang="en-US" sz="1800" baseline="0" dirty="0" smtClean="0"/>
                        <a:t> update throughout processing.</a:t>
                      </a:r>
                    </a:p>
                    <a:p>
                      <a:r>
                        <a:rPr lang="en-US" sz="1800" baseline="0" dirty="0" smtClean="0"/>
                        <a:t>Best case, maintain: Accuracy and Precision rasters</a:t>
                      </a:r>
                      <a:endParaRPr lang="en-US" sz="1800" dirty="0"/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757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800" dirty="0" smtClean="0"/>
                        <a:t>Vector</a:t>
                      </a:r>
                      <a:r>
                        <a:rPr lang="en-US" sz="1800" baseline="0" dirty="0" smtClean="0"/>
                        <a:t> – Spatial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Difficult</a:t>
                      </a:r>
                      <a:r>
                        <a:rPr lang="en-US" sz="1800" baseline="0" dirty="0" smtClean="0"/>
                        <a:t> to compute through some processes (projecting).  Use worse case from originals or maintain “control” dataset throughout process.</a:t>
                      </a:r>
                      <a:endParaRPr lang="en-US" sz="1800" dirty="0"/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0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800" dirty="0" smtClean="0"/>
                        <a:t>Vector – Attributes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Compute</a:t>
                      </a:r>
                      <a:r>
                        <a:rPr lang="en-US" sz="1800" baseline="0" dirty="0" smtClean="0"/>
                        <a:t> accuracy and precision from original measures, update throughout processing.</a:t>
                      </a:r>
                      <a:endParaRPr lang="en-US" sz="1800" dirty="0"/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Other Approaches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mtClean="0"/>
              <a:t>Confidence Intervals</a:t>
            </a:r>
          </a:p>
          <a:p>
            <a:r>
              <a:rPr lang="en-US" smtClean="0"/>
              <a:t>+- Some range </a:t>
            </a:r>
          </a:p>
          <a:p>
            <a:pPr lvl="1"/>
            <a:r>
              <a:rPr lang="en-US" smtClean="0"/>
              <a:t>Min/Max</a:t>
            </a:r>
          </a:p>
          <a:p>
            <a:pPr lvl="1"/>
            <a:r>
              <a:rPr lang="en-US" smtClean="0"/>
              <a:t>Need a confidence interval</a:t>
            </a:r>
          </a:p>
          <a:p>
            <a:r>
              <a:rPr lang="en-US" smtClean="0"/>
              <a:t>“Delusion of Precision”</a:t>
            </a:r>
          </a:p>
          <a:p>
            <a:pPr lvl="1"/>
            <a:r>
              <a:rPr lang="en-US" smtClean="0"/>
              <a:t>Defined by the manufacturer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Combing Bias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Add/Subtraction:</a:t>
            </a:r>
          </a:p>
          <a:p>
            <a:pPr lvl="1" eaLnBrk="1" hangingPunct="1"/>
            <a:r>
              <a:rPr lang="en-US" sz="2400" smtClean="0"/>
              <a:t>Bias (Bias1+Bias2)=</a:t>
            </a:r>
          </a:p>
          <a:p>
            <a:pPr lvl="2" eaLnBrk="1" hangingPunct="1"/>
            <a:r>
              <a:rPr lang="en-US" sz="2000" smtClean="0"/>
              <a:t>T- (Mean1*Num1+Mean2*Num2)/(Num1*Num2)</a:t>
            </a:r>
          </a:p>
          <a:p>
            <a:pPr lvl="2" eaLnBrk="1" hangingPunct="1"/>
            <a:r>
              <a:rPr lang="en-US" smtClean="0"/>
              <a:t>Simplified: (|Bias1|+|Bias2|)/2</a:t>
            </a:r>
          </a:p>
          <a:p>
            <a:pPr eaLnBrk="1" hangingPunct="1"/>
            <a:r>
              <a:rPr lang="en-US" smtClean="0"/>
              <a:t>Multiply Divide:</a:t>
            </a:r>
          </a:p>
          <a:p>
            <a:pPr lvl="1" eaLnBrk="1" hangingPunct="1"/>
            <a:r>
              <a:rPr lang="en-US" smtClean="0"/>
              <a:t>Bias (Bias1*Bias2)=</a:t>
            </a:r>
          </a:p>
          <a:p>
            <a:pPr lvl="2" eaLnBrk="1" hangingPunct="1"/>
            <a:r>
              <a:rPr lang="en-US" smtClean="0"/>
              <a:t>T- (Mean1*Mean2)</a:t>
            </a:r>
          </a:p>
          <a:p>
            <a:pPr lvl="2" eaLnBrk="1" hangingPunct="1"/>
            <a:r>
              <a:rPr lang="en-US" smtClean="0"/>
              <a:t>Simplified: |Bias1|*|Bias2|</a:t>
            </a:r>
          </a:p>
          <a:p>
            <a:pPr eaLnBrk="1" hangingPunct="1"/>
            <a:endParaRPr lang="en-US" smtClean="0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143000" y="6461125"/>
            <a:ext cx="2876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Derived by Jim Graham</a:t>
            </a: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Combining Standard Deviation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Add/Subtract:</a:t>
            </a:r>
          </a:p>
          <a:p>
            <a:pPr lvl="1" eaLnBrk="1" hangingPunct="1"/>
            <a:r>
              <a:rPr lang="en-US" smtClean="0"/>
              <a:t>StdDev=sqrt(StdDev1^2+StdDev2^2)</a:t>
            </a:r>
          </a:p>
          <a:p>
            <a:pPr eaLnBrk="1" hangingPunct="1"/>
            <a:r>
              <a:rPr lang="en-US" smtClean="0"/>
              <a:t>Multiply/Divide:</a:t>
            </a:r>
          </a:p>
          <a:p>
            <a:pPr lvl="1" eaLnBrk="1" hangingPunct="1"/>
            <a:r>
              <a:rPr lang="en-US" smtClean="0"/>
              <a:t>StdDev=</a:t>
            </a:r>
          </a:p>
          <a:p>
            <a:pPr lvl="2" eaLnBrk="1" hangingPunct="1"/>
            <a:r>
              <a:rPr lang="en-US" smtClean="0"/>
              <a:t>sqrt((StdDev1/Mean1)^2+(StdDev2/Mean2)^2)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143000" y="6461125"/>
            <a:ext cx="7856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http://www.rit.edu/cos/uphysics/uncertainties/Uncertaintiespart2.html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Take Away Messages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1219200"/>
            <a:ext cx="8229600" cy="5638800"/>
          </a:xfrm>
        </p:spPr>
        <p:txBody>
          <a:bodyPr/>
          <a:lstStyle/>
          <a:p>
            <a:r>
              <a:rPr lang="en-US" smtClean="0"/>
              <a:t>No data is “correct”:</a:t>
            </a:r>
          </a:p>
          <a:p>
            <a:pPr lvl="1"/>
            <a:r>
              <a:rPr lang="en-US" smtClean="0"/>
              <a:t>All data has some uncertainty</a:t>
            </a:r>
          </a:p>
          <a:p>
            <a:r>
              <a:rPr lang="en-US" smtClean="0"/>
              <a:t>Manage uncertainty:</a:t>
            </a:r>
          </a:p>
          <a:p>
            <a:pPr lvl="1"/>
            <a:r>
              <a:rPr lang="en-US" smtClean="0"/>
              <a:t>Have a protocol for data collection</a:t>
            </a:r>
          </a:p>
          <a:p>
            <a:pPr lvl="1"/>
            <a:r>
              <a:rPr lang="en-US" smtClean="0"/>
              <a:t>Investigate the uncertainty of acquired data</a:t>
            </a:r>
          </a:p>
          <a:p>
            <a:pPr lvl="1"/>
            <a:r>
              <a:rPr lang="en-US" smtClean="0"/>
              <a:t>Manage uncertainty throughout processing</a:t>
            </a:r>
          </a:p>
          <a:p>
            <a:pPr lvl="1"/>
            <a:r>
              <a:rPr lang="en-US" smtClean="0"/>
              <a:t>Report uncertainty in metadata and documents</a:t>
            </a:r>
          </a:p>
          <a:p>
            <a:r>
              <a:rPr lang="en-US" smtClean="0"/>
              <a:t>This will help others make better decisions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Exact numbers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Adding/Subtracting:</a:t>
            </a:r>
          </a:p>
          <a:p>
            <a:pPr lvl="1" eaLnBrk="1" hangingPunct="1"/>
            <a:r>
              <a:rPr lang="en-US" smtClean="0"/>
              <a:t>Error does not change</a:t>
            </a:r>
          </a:p>
          <a:p>
            <a:pPr eaLnBrk="1" hangingPunct="1"/>
            <a:r>
              <a:rPr lang="en-US" smtClean="0"/>
              <a:t>Multiplying:</a:t>
            </a:r>
          </a:p>
          <a:p>
            <a:pPr lvl="1" eaLnBrk="1" hangingPunct="1"/>
            <a:r>
              <a:rPr lang="en-US" smtClean="0"/>
              <a:t>Multiply the error by the same number</a:t>
            </a:r>
          </a:p>
          <a:p>
            <a:pPr lvl="1" eaLnBrk="1" hangingPunct="1"/>
            <a:r>
              <a:rPr lang="en-US" smtClean="0"/>
              <a:t>E2 = E1 * 2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Human Measurements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4294967295"/>
          </p:nvPr>
        </p:nvGraphicFramePr>
        <p:xfrm>
          <a:off x="76200" y="1143000"/>
          <a:ext cx="8991600" cy="57245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9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9548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Space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Time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Attribute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Scale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Relationships</a:t>
                      </a:r>
                      <a:endParaRPr lang="en-US" sz="18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54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Accuracy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Positional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Temporal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Attribute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54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Precision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Repeatability, Sig.</a:t>
                      </a:r>
                      <a:r>
                        <a:rPr lang="en-US" sz="1800" baseline="0" dirty="0" smtClean="0"/>
                        <a:t> Digits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Year, Month, Day, Hour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Sig. Digits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5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Resolution</a:t>
                      </a:r>
                    </a:p>
                    <a:p>
                      <a:r>
                        <a:rPr lang="en-US" sz="1800" dirty="0" smtClean="0"/>
                        <a:t>(Detail)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Detail, Cell</a:t>
                      </a:r>
                      <a:r>
                        <a:rPr lang="en-US" sz="1800" baseline="0" dirty="0" smtClean="0"/>
                        <a:t> Size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Year, Month, Day, Hour</a:t>
                      </a:r>
                    </a:p>
                    <a:p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808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Logical Consistency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Locational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Temporal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Domain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Topologic</a:t>
                      </a:r>
                      <a:endParaRPr lang="en-US" sz="18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54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Completeness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Completeness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Examples</a:t>
            </a:r>
          </a:p>
        </p:txBody>
      </p:sp>
      <p:sp>
        <p:nvSpPr>
          <p:cNvPr id="6861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Resolution or cell size in a raster</a:t>
            </a:r>
          </a:p>
          <a:p>
            <a:r>
              <a:rPr lang="en-US" smtClean="0"/>
              <a:t>How close is a stream centerline to the actual centerline?</a:t>
            </a:r>
          </a:p>
          <a:p>
            <a:r>
              <a:rPr lang="en-US" smtClean="0"/>
              <a:t>How close is a lake boundary?</a:t>
            </a:r>
          </a:p>
          <a:p>
            <a:r>
              <a:rPr lang="en-US" smtClean="0"/>
              <a:t>How close is a city point to the city?</a:t>
            </a:r>
          </a:p>
          <a:p>
            <a:r>
              <a:rPr lang="en-US" smtClean="0"/>
              <a:t>How good is NLCD data?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Sources of Uncertainty</a:t>
            </a:r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6738938" y="1130300"/>
            <a:ext cx="17526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Real World</a:t>
            </a: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6738938" y="1968500"/>
            <a:ext cx="1752600" cy="3698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Measurements</a:t>
            </a: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6738938" y="2806700"/>
            <a:ext cx="17526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Digital Copy</a:t>
            </a: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6738938" y="3721100"/>
            <a:ext cx="1752600" cy="3698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Processing</a:t>
            </a:r>
          </a:p>
        </p:txBody>
      </p:sp>
      <p:sp>
        <p:nvSpPr>
          <p:cNvPr id="8" name="Can 7"/>
          <p:cNvSpPr/>
          <p:nvPr/>
        </p:nvSpPr>
        <p:spPr>
          <a:xfrm>
            <a:off x="4703763" y="2732088"/>
            <a:ext cx="1447800" cy="533400"/>
          </a:xfrm>
          <a:prstGeom prst="can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Storage</a:t>
            </a:r>
          </a:p>
        </p:txBody>
      </p:sp>
      <p:cxnSp>
        <p:nvCxnSpPr>
          <p:cNvPr id="10" name="Straight Arrow Connector 9"/>
          <p:cNvCxnSpPr>
            <a:stCxn id="9221" idx="1"/>
            <a:endCxn id="8" idx="4"/>
          </p:cNvCxnSpPr>
          <p:nvPr/>
        </p:nvCxnSpPr>
        <p:spPr>
          <a:xfrm flipH="1">
            <a:off x="6151563" y="2990850"/>
            <a:ext cx="587375" cy="7938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221" idx="2"/>
            <a:endCxn id="9222" idx="0"/>
          </p:cNvCxnSpPr>
          <p:nvPr/>
        </p:nvCxnSpPr>
        <p:spPr>
          <a:xfrm>
            <a:off x="7615238" y="3176588"/>
            <a:ext cx="0" cy="54451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220" idx="2"/>
            <a:endCxn id="9221" idx="0"/>
          </p:cNvCxnSpPr>
          <p:nvPr/>
        </p:nvCxnSpPr>
        <p:spPr>
          <a:xfrm>
            <a:off x="7615238" y="2338388"/>
            <a:ext cx="0" cy="46831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219" idx="2"/>
            <a:endCxn id="9220" idx="0"/>
          </p:cNvCxnSpPr>
          <p:nvPr/>
        </p:nvCxnSpPr>
        <p:spPr>
          <a:xfrm>
            <a:off x="7615238" y="1500188"/>
            <a:ext cx="0" cy="46831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9222" idx="3"/>
            <a:endCxn id="9221" idx="3"/>
          </p:cNvCxnSpPr>
          <p:nvPr/>
        </p:nvCxnSpPr>
        <p:spPr>
          <a:xfrm flipV="1">
            <a:off x="8491538" y="2990850"/>
            <a:ext cx="12700" cy="914400"/>
          </a:xfrm>
          <a:prstGeom prst="bentConnector3">
            <a:avLst>
              <a:gd name="adj1" fmla="val 1800000"/>
            </a:avLst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9" name="TextBox 33"/>
          <p:cNvSpPr txBox="1">
            <a:spLocks noChangeArrowheads="1"/>
          </p:cNvSpPr>
          <p:nvPr/>
        </p:nvSpPr>
        <p:spPr bwMode="auto">
          <a:xfrm>
            <a:off x="6738938" y="4635500"/>
            <a:ext cx="1752600" cy="3698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Analysis</a:t>
            </a:r>
          </a:p>
        </p:txBody>
      </p:sp>
      <p:sp>
        <p:nvSpPr>
          <p:cNvPr id="9230" name="TextBox 34"/>
          <p:cNvSpPr txBox="1">
            <a:spLocks noChangeArrowheads="1"/>
          </p:cNvSpPr>
          <p:nvPr/>
        </p:nvSpPr>
        <p:spPr bwMode="auto">
          <a:xfrm>
            <a:off x="6738938" y="5549900"/>
            <a:ext cx="1752600" cy="3698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Results</a:t>
            </a:r>
          </a:p>
        </p:txBody>
      </p:sp>
      <p:cxnSp>
        <p:nvCxnSpPr>
          <p:cNvPr id="36" name="Straight Arrow Connector 35"/>
          <p:cNvCxnSpPr>
            <a:stCxn id="9222" idx="2"/>
            <a:endCxn id="9229" idx="0"/>
          </p:cNvCxnSpPr>
          <p:nvPr/>
        </p:nvCxnSpPr>
        <p:spPr>
          <a:xfrm>
            <a:off x="7615238" y="4090988"/>
            <a:ext cx="0" cy="54451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9229" idx="2"/>
            <a:endCxn id="9230" idx="0"/>
          </p:cNvCxnSpPr>
          <p:nvPr/>
        </p:nvCxnSpPr>
        <p:spPr>
          <a:xfrm>
            <a:off x="7615238" y="5005388"/>
            <a:ext cx="0" cy="54451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3" name="TextBox 42"/>
          <p:cNvSpPr txBox="1">
            <a:spLocks noChangeArrowheads="1"/>
          </p:cNvSpPr>
          <p:nvPr/>
        </p:nvSpPr>
        <p:spPr bwMode="auto">
          <a:xfrm>
            <a:off x="6738938" y="6311900"/>
            <a:ext cx="1752600" cy="3698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Decisions</a:t>
            </a:r>
          </a:p>
        </p:txBody>
      </p:sp>
      <p:cxnSp>
        <p:nvCxnSpPr>
          <p:cNvPr id="44" name="Straight Arrow Connector 43"/>
          <p:cNvCxnSpPr>
            <a:stCxn id="9230" idx="2"/>
            <a:endCxn id="9233" idx="0"/>
          </p:cNvCxnSpPr>
          <p:nvPr/>
        </p:nvCxnSpPr>
        <p:spPr>
          <a:xfrm>
            <a:off x="7615238" y="5919788"/>
            <a:ext cx="0" cy="39211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5" name="TextBox 46"/>
          <p:cNvSpPr txBox="1">
            <a:spLocks noChangeArrowheads="1"/>
          </p:cNvSpPr>
          <p:nvPr/>
        </p:nvSpPr>
        <p:spPr bwMode="auto">
          <a:xfrm>
            <a:off x="1352550" y="1133475"/>
            <a:ext cx="1466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Uncertainty?</a:t>
            </a:r>
          </a:p>
        </p:txBody>
      </p:sp>
      <p:sp>
        <p:nvSpPr>
          <p:cNvPr id="9236" name="TextBox 47"/>
          <p:cNvSpPr txBox="1">
            <a:spLocks noChangeArrowheads="1"/>
          </p:cNvSpPr>
          <p:nvPr/>
        </p:nvSpPr>
        <p:spPr bwMode="auto">
          <a:xfrm>
            <a:off x="1295400" y="1822450"/>
            <a:ext cx="35956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Protocol Errors, Sampling Bias, and Instrument Error</a:t>
            </a:r>
          </a:p>
        </p:txBody>
      </p:sp>
      <p:sp>
        <p:nvSpPr>
          <p:cNvPr id="9237" name="TextBox 51"/>
          <p:cNvSpPr txBox="1">
            <a:spLocks noChangeArrowheads="1"/>
          </p:cNvSpPr>
          <p:nvPr/>
        </p:nvSpPr>
        <p:spPr bwMode="auto">
          <a:xfrm>
            <a:off x="1327150" y="3589338"/>
            <a:ext cx="2940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Uncertainty increases with processing, human errors</a:t>
            </a:r>
          </a:p>
        </p:txBody>
      </p:sp>
      <p:sp>
        <p:nvSpPr>
          <p:cNvPr id="9238" name="TextBox 52"/>
          <p:cNvSpPr txBox="1">
            <a:spLocks noChangeArrowheads="1"/>
          </p:cNvSpPr>
          <p:nvPr/>
        </p:nvSpPr>
        <p:spPr bwMode="auto">
          <a:xfrm>
            <a:off x="1352550" y="4497388"/>
            <a:ext cx="2270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Incorrect method, interpretation errors</a:t>
            </a:r>
          </a:p>
        </p:txBody>
      </p:sp>
      <p:sp>
        <p:nvSpPr>
          <p:cNvPr id="9239" name="TextBox 53"/>
          <p:cNvSpPr txBox="1">
            <a:spLocks noChangeArrowheads="1"/>
          </p:cNvSpPr>
          <p:nvPr/>
        </p:nvSpPr>
        <p:spPr bwMode="auto">
          <a:xfrm>
            <a:off x="1352550" y="5564188"/>
            <a:ext cx="2428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Representation errors</a:t>
            </a:r>
          </a:p>
        </p:txBody>
      </p:sp>
      <p:sp>
        <p:nvSpPr>
          <p:cNvPr id="9240" name="TextBox 54"/>
          <p:cNvSpPr txBox="1">
            <a:spLocks noChangeArrowheads="1"/>
          </p:cNvSpPr>
          <p:nvPr/>
        </p:nvSpPr>
        <p:spPr bwMode="auto">
          <a:xfrm>
            <a:off x="1327150" y="6324600"/>
            <a:ext cx="2295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Interpretation errors</a:t>
            </a:r>
          </a:p>
        </p:txBody>
      </p:sp>
      <p:cxnSp>
        <p:nvCxnSpPr>
          <p:cNvPr id="3" name="Straight Arrow Connector 2"/>
          <p:cNvCxnSpPr>
            <a:stCxn id="9235" idx="3"/>
            <a:endCxn id="9219" idx="1"/>
          </p:cNvCxnSpPr>
          <p:nvPr/>
        </p:nvCxnSpPr>
        <p:spPr>
          <a:xfrm flipV="1">
            <a:off x="2819400" y="1314450"/>
            <a:ext cx="3919538" cy="158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236" idx="3"/>
            <a:endCxn id="9220" idx="1"/>
          </p:cNvCxnSpPr>
          <p:nvPr/>
        </p:nvCxnSpPr>
        <p:spPr>
          <a:xfrm>
            <a:off x="4891088" y="2146300"/>
            <a:ext cx="1847850" cy="635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237" idx="3"/>
            <a:endCxn id="9222" idx="1"/>
          </p:cNvCxnSpPr>
          <p:nvPr/>
        </p:nvCxnSpPr>
        <p:spPr>
          <a:xfrm flipV="1">
            <a:off x="4267200" y="3905250"/>
            <a:ext cx="2471738" cy="635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4" name="TextBox 51"/>
          <p:cNvSpPr txBox="1">
            <a:spLocks noChangeArrowheads="1"/>
          </p:cNvSpPr>
          <p:nvPr/>
        </p:nvSpPr>
        <p:spPr bwMode="auto">
          <a:xfrm>
            <a:off x="1327150" y="2805113"/>
            <a:ext cx="2711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Unintended Conversions</a:t>
            </a:r>
          </a:p>
        </p:txBody>
      </p:sp>
      <p:cxnSp>
        <p:nvCxnSpPr>
          <p:cNvPr id="38" name="Straight Arrow Connector 37"/>
          <p:cNvCxnSpPr>
            <a:stCxn id="9244" idx="3"/>
            <a:endCxn id="8" idx="2"/>
          </p:cNvCxnSpPr>
          <p:nvPr/>
        </p:nvCxnSpPr>
        <p:spPr>
          <a:xfrm>
            <a:off x="4038600" y="2990850"/>
            <a:ext cx="665163" cy="793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9238" idx="3"/>
            <a:endCxn id="9229" idx="1"/>
          </p:cNvCxnSpPr>
          <p:nvPr/>
        </p:nvCxnSpPr>
        <p:spPr>
          <a:xfrm>
            <a:off x="3622675" y="4819650"/>
            <a:ext cx="3116263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9239" idx="3"/>
            <a:endCxn id="9230" idx="1"/>
          </p:cNvCxnSpPr>
          <p:nvPr/>
        </p:nvCxnSpPr>
        <p:spPr>
          <a:xfrm flipV="1">
            <a:off x="3781425" y="5735638"/>
            <a:ext cx="2957513" cy="14287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9240" idx="3"/>
            <a:endCxn id="9233" idx="1"/>
          </p:cNvCxnSpPr>
          <p:nvPr/>
        </p:nvCxnSpPr>
        <p:spPr>
          <a:xfrm flipV="1">
            <a:off x="3622675" y="6497638"/>
            <a:ext cx="3116263" cy="1111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Definitions: Uncertainty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219200"/>
            <a:ext cx="3886200" cy="5638800"/>
          </a:xfrm>
        </p:spPr>
        <p:txBody>
          <a:bodyPr/>
          <a:lstStyle/>
          <a:p>
            <a:r>
              <a:rPr lang="en-US" smtClean="0"/>
              <a:t>Types</a:t>
            </a:r>
          </a:p>
          <a:p>
            <a:pPr lvl="1"/>
            <a:r>
              <a:rPr lang="en-US" smtClean="0"/>
              <a:t>Gross Errors</a:t>
            </a:r>
          </a:p>
          <a:p>
            <a:pPr lvl="1"/>
            <a:r>
              <a:rPr lang="en-US" smtClean="0"/>
              <a:t>Accuracy (Bias)</a:t>
            </a:r>
          </a:p>
          <a:p>
            <a:pPr lvl="1"/>
            <a:r>
              <a:rPr lang="en-US" smtClean="0"/>
              <a:t>Precision </a:t>
            </a:r>
          </a:p>
          <a:p>
            <a:r>
              <a:rPr lang="en-US" smtClean="0"/>
              <a:t>Issues</a:t>
            </a:r>
          </a:p>
          <a:p>
            <a:pPr lvl="1"/>
            <a:r>
              <a:rPr lang="en-US" smtClean="0"/>
              <a:t>Drift over time</a:t>
            </a:r>
          </a:p>
          <a:p>
            <a:pPr lvl="1"/>
            <a:r>
              <a:rPr lang="en-US" smtClean="0"/>
              <a:t>Gridding</a:t>
            </a:r>
          </a:p>
          <a:p>
            <a:pPr lvl="1"/>
            <a:r>
              <a:rPr lang="en-US" smtClean="0"/>
              <a:t>Collection bias</a:t>
            </a:r>
          </a:p>
          <a:p>
            <a:pPr lvl="1"/>
            <a:r>
              <a:rPr lang="en-US" smtClean="0"/>
              <a:t>Conversions</a:t>
            </a:r>
          </a:p>
          <a:p>
            <a:pPr lvl="1"/>
            <a:r>
              <a:rPr lang="en-US" smtClean="0"/>
              <a:t>Digits after the decimal in coorinates</a:t>
            </a:r>
          </a:p>
          <a:p>
            <a:endParaRPr lang="en-US" smtClean="0"/>
          </a:p>
        </p:txBody>
      </p:sp>
      <p:sp>
        <p:nvSpPr>
          <p:cNvPr id="10244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Sources</a:t>
            </a:r>
          </a:p>
          <a:p>
            <a:pPr lvl="1"/>
            <a:r>
              <a:rPr lang="en-US" smtClean="0"/>
              <a:t>People</a:t>
            </a:r>
          </a:p>
          <a:p>
            <a:pPr lvl="1"/>
            <a:r>
              <a:rPr lang="en-US" smtClean="0"/>
              <a:t>Instruments</a:t>
            </a:r>
          </a:p>
          <a:p>
            <a:pPr lvl="1"/>
            <a:r>
              <a:rPr lang="en-US" smtClean="0"/>
              <a:t>Transforms (tools)</a:t>
            </a:r>
          </a:p>
          <a:p>
            <a:pPr lvl="1"/>
            <a:r>
              <a:rPr lang="en-US" smtClean="0"/>
              <a:t>Protocol(s)</a:t>
            </a:r>
          </a:p>
          <a:p>
            <a:pPr lvl="1"/>
            <a:r>
              <a:rPr lang="en-US" smtClean="0"/>
              <a:t>Software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13778</TotalTime>
  <Words>1912</Words>
  <Application>Microsoft Office PowerPoint</Application>
  <PresentationFormat>On-screen Show (4:3)</PresentationFormat>
  <Paragraphs>463</Paragraphs>
  <Slides>73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5" baseType="lpstr">
      <vt:lpstr>Arial</vt:lpstr>
      <vt:lpstr>Default Design</vt:lpstr>
      <vt:lpstr>Managing Uncertainty</vt:lpstr>
      <vt:lpstr>Topic: Uncertainty</vt:lpstr>
      <vt:lpstr>Consequences</vt:lpstr>
      <vt:lpstr>1999 Belgrade Bombing</vt:lpstr>
      <vt:lpstr>LifeMapper: Tamarix chinensis</vt:lpstr>
      <vt:lpstr>LifeMapper: Loggerhead Turtles</vt:lpstr>
      <vt:lpstr>Take Away Messages</vt:lpstr>
      <vt:lpstr>Sources of Uncertainty</vt:lpstr>
      <vt:lpstr>Definitions: Uncertainty</vt:lpstr>
      <vt:lpstr>Dimensions of Spatial Data</vt:lpstr>
      <vt:lpstr>Polar Bears</vt:lpstr>
      <vt:lpstr>Coastline of China</vt:lpstr>
      <vt:lpstr>PowerPoint Presentation</vt:lpstr>
      <vt:lpstr>Horsetooth Lake - Colorado</vt:lpstr>
      <vt:lpstr>PowerPoint Presentation</vt:lpstr>
      <vt:lpstr>Protocol</vt:lpstr>
      <vt:lpstr>Gross Errors</vt:lpstr>
      <vt:lpstr>Gross Errors</vt:lpstr>
      <vt:lpstr>Accuracy and Precision</vt:lpstr>
      <vt:lpstr>Bias</vt:lpstr>
      <vt:lpstr>Bias (Accuracy)</vt:lpstr>
      <vt:lpstr>Bias</vt:lpstr>
      <vt:lpstr>January 1st Dates</vt:lpstr>
      <vt:lpstr>RMSE From Higher Accuracy</vt:lpstr>
      <vt:lpstr>Precision</vt:lpstr>
      <vt:lpstr>Standard Deviation (Precision)</vt:lpstr>
      <vt:lpstr>Standard Error of Sample Mean</vt:lpstr>
      <vt:lpstr>Confidence Interval: 95%</vt:lpstr>
      <vt:lpstr>Min/Max or Plus/Minus: Range</vt:lpstr>
      <vt:lpstr>Oregon Fire Data</vt:lpstr>
      <vt:lpstr>What’s the Resolution?</vt:lpstr>
      <vt:lpstr>Gridded Data</vt:lpstr>
      <vt:lpstr>Quantization/Gridding</vt:lpstr>
      <vt:lpstr>Errors in Interpolated Surfaces</vt:lpstr>
      <vt:lpstr>Cross-validation</vt:lpstr>
      <vt:lpstr>Managing Uncertainty</vt:lpstr>
      <vt:lpstr>Documenting Uncertainty</vt:lpstr>
      <vt:lpstr>Documenting Uncertainty</vt:lpstr>
      <vt:lpstr>Communicating Uncertainy</vt:lpstr>
      <vt:lpstr>Additional Slides</vt:lpstr>
      <vt:lpstr>Habitat Suitability Models</vt:lpstr>
      <vt:lpstr>Removing Biased Dates</vt:lpstr>
      <vt:lpstr>Histogram – Fire Data</vt:lpstr>
      <vt:lpstr>Uniform Data</vt:lpstr>
      <vt:lpstr>“Random” Data</vt:lpstr>
      <vt:lpstr>PowerPoint Presentation</vt:lpstr>
      <vt:lpstr>PowerPoint Presentation</vt:lpstr>
      <vt:lpstr>FGDC Standards</vt:lpstr>
      <vt:lpstr>What does your discipline do?</vt:lpstr>
      <vt:lpstr>Slides for Habitat Suitability</vt:lpstr>
      <vt:lpstr>Resolution or Detail</vt:lpstr>
      <vt:lpstr>PowerPoint Presentation</vt:lpstr>
      <vt:lpstr>PowerPoint Presentation</vt:lpstr>
      <vt:lpstr>Jiggling The Samples</vt:lpstr>
      <vt:lpstr>Jiggling</vt:lpstr>
      <vt:lpstr>Uncertainty Maps</vt:lpstr>
      <vt:lpstr>Bottom Lines</vt:lpstr>
      <vt:lpstr>Pocket Slides</vt:lpstr>
      <vt:lpstr>GPS</vt:lpstr>
      <vt:lpstr>Calibration</vt:lpstr>
      <vt:lpstr>Processing Error</vt:lpstr>
      <vt:lpstr>Storage Errors: Excel</vt:lpstr>
      <vt:lpstr>Significant Digits (Figures)</vt:lpstr>
      <vt:lpstr>Significant Digits</vt:lpstr>
      <vt:lpstr>Rounding</vt:lpstr>
      <vt:lpstr>Managing Uncertainty</vt:lpstr>
      <vt:lpstr>Other Approaches</vt:lpstr>
      <vt:lpstr>Combing Bias</vt:lpstr>
      <vt:lpstr>Combining Standard Deviation</vt:lpstr>
      <vt:lpstr>Exact numbers</vt:lpstr>
      <vt:lpstr>Human Measurements</vt:lpstr>
      <vt:lpstr>PowerPoint Presentation</vt:lpstr>
      <vt:lpstr>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 322: Introduction to Geographic Information Systems</dc:title>
  <dc:creator>jimg</dc:creator>
  <cp:lastModifiedBy>jg2345</cp:lastModifiedBy>
  <cp:revision>113</cp:revision>
  <dcterms:created xsi:type="dcterms:W3CDTF">2008-05-04T17:53:48Z</dcterms:created>
  <dcterms:modified xsi:type="dcterms:W3CDTF">2017-11-27T18:57:30Z</dcterms:modified>
</cp:coreProperties>
</file>